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</p:sldMasterIdLst>
  <p:notesMasterIdLst>
    <p:notesMasterId r:id="rId38"/>
  </p:notesMasterIdLst>
  <p:handoutMasterIdLst>
    <p:handoutMasterId r:id="rId39"/>
  </p:handoutMasterIdLst>
  <p:sldIdLst>
    <p:sldId id="334" r:id="rId8"/>
    <p:sldId id="324" r:id="rId9"/>
    <p:sldId id="323" r:id="rId10"/>
    <p:sldId id="322" r:id="rId11"/>
    <p:sldId id="304" r:id="rId12"/>
    <p:sldId id="341" r:id="rId13"/>
    <p:sldId id="307" r:id="rId14"/>
    <p:sldId id="311" r:id="rId15"/>
    <p:sldId id="347" r:id="rId16"/>
    <p:sldId id="325" r:id="rId17"/>
    <p:sldId id="316" r:id="rId18"/>
    <p:sldId id="313" r:id="rId19"/>
    <p:sldId id="346" r:id="rId20"/>
    <p:sldId id="330" r:id="rId21"/>
    <p:sldId id="315" r:id="rId22"/>
    <p:sldId id="336" r:id="rId23"/>
    <p:sldId id="337" r:id="rId24"/>
    <p:sldId id="338" r:id="rId25"/>
    <p:sldId id="339" r:id="rId26"/>
    <p:sldId id="340" r:id="rId27"/>
    <p:sldId id="318" r:id="rId28"/>
    <p:sldId id="329" r:id="rId29"/>
    <p:sldId id="343" r:id="rId30"/>
    <p:sldId id="344" r:id="rId31"/>
    <p:sldId id="333" r:id="rId32"/>
    <p:sldId id="321" r:id="rId33"/>
    <p:sldId id="320" r:id="rId34"/>
    <p:sldId id="345" r:id="rId35"/>
    <p:sldId id="286" r:id="rId36"/>
    <p:sldId id="326" r:id="rId37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3093-5881-4901-B6AF-8012507F38FB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8D71A-EF71-4416-BDFA-38C861E99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950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E63D3-FE0D-4940-912E-28B58173A36D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9C64E-5AA8-4F9F-8228-B7F0137F10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8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490836284"/>
      </p:ext>
    </p:extLst>
  </p:cSld>
  <p:clrMapOvr>
    <a:masterClrMapping/>
  </p:clrMapOvr>
  <p:transition spd="slow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396544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5769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4337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7704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154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46024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21077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10843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6788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42846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330474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72953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81603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555653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82597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545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42272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86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961219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47780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58414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796300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5341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749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8807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1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1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4862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024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76666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80178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912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30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894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086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97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37180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037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578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17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1537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73646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111621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117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477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0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8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57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6881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928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937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863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72332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150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9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0621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967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9680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6682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7248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58550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218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536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5233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1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6124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4166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00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0E4D-2ADE-463C-BEC2-4A9C8EF82087}" type="datetimeFigureOut">
              <a:rPr lang="pt-BR" smtClean="0"/>
              <a:pPr/>
              <a:t>08/08/2016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1986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7E185-C913-4BBA-A3AB-72FABDE31644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6356350"/>
            <a:ext cx="1415480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34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12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9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54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72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421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AgroBrasil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- Essor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836712"/>
            <a:ext cx="1213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Verdana" pitchFamily="34" charset="0"/>
              </a:rPr>
              <a:t>Parceria</a:t>
            </a:r>
          </a:p>
        </p:txBody>
      </p:sp>
      <p:pic>
        <p:nvPicPr>
          <p:cNvPr id="4" name="Picture 7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45423"/>
            <a:ext cx="9139237" cy="601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1"/>
            <a:ext cx="2016224" cy="8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6"/>
          <p:cNvSpPr txBox="1">
            <a:spLocks noChangeArrowheads="1"/>
          </p:cNvSpPr>
          <p:nvPr/>
        </p:nvSpPr>
        <p:spPr bwMode="auto">
          <a:xfrm>
            <a:off x="987425" y="420528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pt-BR" sz="12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9144000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Heptágono 38"/>
          <p:cNvSpPr/>
          <p:nvPr/>
        </p:nvSpPr>
        <p:spPr bwMode="auto">
          <a:xfrm>
            <a:off x="8048228" y="3623356"/>
            <a:ext cx="214312" cy="22542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0" name="Heptágono 39"/>
          <p:cNvSpPr/>
          <p:nvPr/>
        </p:nvSpPr>
        <p:spPr bwMode="auto">
          <a:xfrm>
            <a:off x="6653439" y="3979863"/>
            <a:ext cx="214313" cy="22542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1" name="Heptágono 40"/>
          <p:cNvSpPr/>
          <p:nvPr/>
        </p:nvSpPr>
        <p:spPr bwMode="auto">
          <a:xfrm>
            <a:off x="6429375" y="3361020"/>
            <a:ext cx="214312" cy="22542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2" name="Heptágono 41"/>
          <p:cNvSpPr/>
          <p:nvPr/>
        </p:nvSpPr>
        <p:spPr bwMode="auto">
          <a:xfrm>
            <a:off x="7273925" y="3475037"/>
            <a:ext cx="214312" cy="22542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3" name="Heptágono 42"/>
          <p:cNvSpPr/>
          <p:nvPr/>
        </p:nvSpPr>
        <p:spPr bwMode="auto">
          <a:xfrm>
            <a:off x="7309792" y="2957513"/>
            <a:ext cx="214312" cy="225425"/>
          </a:xfrm>
          <a:prstGeom prst="hep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>
            <a:off x="285750" y="3487738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>
                <a:solidFill>
                  <a:srgbClr val="FFFF00"/>
                </a:solidFill>
                <a:latin typeface="Verdana" pitchFamily="34" charset="0"/>
              </a:rPr>
              <a:t>Talhão 1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903288" y="440055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>
                <a:solidFill>
                  <a:srgbClr val="FFFF00"/>
                </a:solidFill>
                <a:latin typeface="Verdana" pitchFamily="34" charset="0"/>
              </a:rPr>
              <a:t>Talhão 2</a:t>
            </a:r>
          </a:p>
        </p:txBody>
      </p:sp>
      <p:sp>
        <p:nvSpPr>
          <p:cNvPr id="48" name="Text Box 19"/>
          <p:cNvSpPr txBox="1">
            <a:spLocks noChangeArrowheads="1"/>
          </p:cNvSpPr>
          <p:nvPr/>
        </p:nvSpPr>
        <p:spPr bwMode="auto">
          <a:xfrm>
            <a:off x="1617663" y="554355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>
                <a:solidFill>
                  <a:srgbClr val="FFFF00"/>
                </a:solidFill>
                <a:latin typeface="Verdana" pitchFamily="34" charset="0"/>
              </a:rPr>
              <a:t>Talhão 3</a:t>
            </a: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3658055" y="2728913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 dirty="0">
                <a:solidFill>
                  <a:srgbClr val="FFFF00"/>
                </a:solidFill>
                <a:latin typeface="Verdana" pitchFamily="34" charset="0"/>
              </a:rPr>
              <a:t>Talhão 4</a:t>
            </a:r>
          </a:p>
        </p:txBody>
      </p:sp>
      <p:sp>
        <p:nvSpPr>
          <p:cNvPr id="50" name="Text Box 19"/>
          <p:cNvSpPr txBox="1">
            <a:spLocks noChangeArrowheads="1"/>
          </p:cNvSpPr>
          <p:nvPr/>
        </p:nvSpPr>
        <p:spPr bwMode="auto">
          <a:xfrm rot="20950416">
            <a:off x="3139943" y="4197310"/>
            <a:ext cx="11370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 dirty="0">
                <a:solidFill>
                  <a:srgbClr val="FFFF00"/>
                </a:solidFill>
                <a:latin typeface="Verdana" pitchFamily="34" charset="0"/>
              </a:rPr>
              <a:t>Talhão 5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3643313" y="6186488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>
                <a:solidFill>
                  <a:srgbClr val="FFFF00"/>
                </a:solidFill>
                <a:latin typeface="Verdana" pitchFamily="34" charset="0"/>
              </a:rPr>
              <a:t>Talhão 6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5438653" y="4826565"/>
            <a:ext cx="9907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 dirty="0">
                <a:solidFill>
                  <a:srgbClr val="FFFF00"/>
                </a:solidFill>
                <a:latin typeface="Verdana" pitchFamily="34" charset="0"/>
              </a:rPr>
              <a:t>Talhão 7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6832600" y="41148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900" b="1">
                <a:solidFill>
                  <a:srgbClr val="FFFF00"/>
                </a:solidFill>
                <a:latin typeface="Verdana" pitchFamily="34" charset="0"/>
              </a:rPr>
              <a:t>Talhão 8</a:t>
            </a:r>
          </a:p>
        </p:txBody>
      </p:sp>
      <p:sp>
        <p:nvSpPr>
          <p:cNvPr id="12306" name="Text Box 4"/>
          <p:cNvSpPr txBox="1">
            <a:spLocks noChangeArrowheads="1"/>
          </p:cNvSpPr>
          <p:nvPr/>
        </p:nvSpPr>
        <p:spPr bwMode="auto">
          <a:xfrm>
            <a:off x="107950" y="1412875"/>
            <a:ext cx="4321175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pt-BR" sz="2600">
                <a:solidFill>
                  <a:srgbClr val="FFFF00"/>
                </a:solidFill>
              </a:rPr>
              <a:t>Croqui da Propriedade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AgroBrasil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0" y="836712"/>
            <a:ext cx="1262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Vistorias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79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86586"/>
              </p:ext>
            </p:extLst>
          </p:nvPr>
        </p:nvGraphicFramePr>
        <p:xfrm>
          <a:off x="1336823" y="2420888"/>
          <a:ext cx="6080125" cy="2691448"/>
        </p:xfrm>
        <a:graphic>
          <a:graphicData uri="http://schemas.openxmlformats.org/drawingml/2006/table">
            <a:tbl>
              <a:tblPr/>
              <a:tblGrid>
                <a:gridCol w="32988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Redução de Categoria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% de Depreciação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 para CAT II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30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 para CAT III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55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 para IND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88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II para CAT III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36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II para IND</a:t>
                      </a:r>
                      <a:endParaRPr kumimoji="0" lang="pt-B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81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CAT III para IND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70</a:t>
                      </a:r>
                      <a:endParaRPr kumimoji="0" lang="pt-B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293" name="Text Box 30"/>
          <p:cNvSpPr txBox="1">
            <a:spLocks noChangeArrowheads="1"/>
          </p:cNvSpPr>
          <p:nvPr/>
        </p:nvSpPr>
        <p:spPr bwMode="auto">
          <a:xfrm>
            <a:off x="179512" y="834971"/>
            <a:ext cx="3067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sz="2000" i="0" dirty="0">
                <a:latin typeface="Verdana" pitchFamily="34" charset="0"/>
              </a:rPr>
              <a:t>Tabela de Depreciação</a:t>
            </a: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25 -4.07407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0" y="1556792"/>
            <a:ext cx="3939580" cy="397031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produtor define (I.S.):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Área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Produtividade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Preço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9580" y="1556792"/>
            <a:ext cx="4979243" cy="2739211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16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 = IMPORTÂNCIA SEGURADA</a:t>
            </a:r>
          </a:p>
          <a:p>
            <a:pPr eaLnBrk="0" hangingPunct="0">
              <a:lnSpc>
                <a:spcPct val="200000"/>
              </a:lnSpc>
            </a:pPr>
            <a:r>
              <a:rPr lang="pt-BR" sz="16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I.S.= ÁREA x PRODUTIVIDADE x PREÇO</a:t>
            </a:r>
          </a:p>
          <a:p>
            <a:pPr eaLnBrk="0" hangingPunct="0">
              <a:lnSpc>
                <a:spcPct val="200000"/>
              </a:lnSpc>
            </a:pPr>
            <a:r>
              <a:rPr lang="pt-BR" sz="1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</a:t>
            </a: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= 2 ha x 40 </a:t>
            </a:r>
            <a:r>
              <a:rPr lang="pt-BR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</a:t>
            </a: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/ha x R$ 800,00/</a:t>
            </a:r>
            <a:r>
              <a:rPr lang="pt-BR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</a:t>
            </a: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 =  R$ 64.000,00</a:t>
            </a: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668" y="5514038"/>
            <a:ext cx="875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OBS.: separar talhões, variedades e níveis de produção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59" y="6467358"/>
            <a:ext cx="360040" cy="33502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4943" y="923533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i="0" dirty="0">
                <a:latin typeface="Calibri" panose="020F0502020204030204" pitchFamily="34" charset="0"/>
                <a:cs typeface="Calibri" panose="020F0502020204030204" pitchFamily="34" charset="0"/>
              </a:rPr>
              <a:t>MONTAGEM DO SEGURO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95736" y="6021288"/>
            <a:ext cx="4668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MAÇÃ TELADA</a:t>
            </a:r>
            <a:endParaRPr lang="pt-BR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0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59631" y="3976070"/>
            <a:ext cx="7876019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pt-BR" sz="2200" b="1" i="0" dirty="0" smtClean="0">
                <a:latin typeface="Verdana" pitchFamily="34" charset="0"/>
              </a:rPr>
              <a:t>Projeto Piloto</a:t>
            </a:r>
            <a:endParaRPr lang="pt-BR" sz="2200" b="1" i="0" dirty="0">
              <a:latin typeface="Verdan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0363" y="5422900"/>
            <a:ext cx="84343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>
              <a:latin typeface="Verdana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0363" y="3387998"/>
            <a:ext cx="7448550" cy="11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>
              <a:latin typeface="Verdana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536" y="3356992"/>
            <a:ext cx="8251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0362" y="1894131"/>
            <a:ext cx="8604125" cy="17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altLang="pt-BR" sz="2400" dirty="0">
                <a:latin typeface="Verdana" panose="020B0604030504040204" pitchFamily="34" charset="0"/>
              </a:rPr>
              <a:t>Cobertura </a:t>
            </a:r>
            <a:r>
              <a:rPr lang="pt-BR" altLang="pt-BR" sz="2400" dirty="0" smtClean="0">
                <a:latin typeface="Verdana" panose="020B0604030504040204" pitchFamily="34" charset="0"/>
              </a:rPr>
              <a:t>das Frutas e da Malha </a:t>
            </a:r>
            <a:r>
              <a:rPr lang="pt-BR" altLang="pt-BR" sz="2400" dirty="0" err="1" smtClean="0">
                <a:latin typeface="Verdana" panose="020B0604030504040204" pitchFamily="34" charset="0"/>
              </a:rPr>
              <a:t>AntiGranizo</a:t>
            </a:r>
            <a:endParaRPr lang="pt-BR" altLang="pt-BR" sz="2400" dirty="0">
              <a:latin typeface="Verdana" panose="020B060403050404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pt-BR" altLang="pt-BR" sz="2400" dirty="0">
                <a:latin typeface="Verdana" panose="020B0604030504040204" pitchFamily="34" charset="0"/>
              </a:rPr>
              <a:t>causada </a:t>
            </a:r>
            <a:r>
              <a:rPr lang="pt-BR" altLang="pt-BR" sz="2400" dirty="0" smtClean="0">
                <a:latin typeface="Verdana" panose="020B0604030504040204" pitchFamily="34" charset="0"/>
              </a:rPr>
              <a:t>por granizo </a:t>
            </a:r>
            <a:endParaRPr lang="pt-BR" altLang="pt-BR" sz="2400" b="1" dirty="0">
              <a:latin typeface="Verdana" panose="020B060403050404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872118"/>
            <a:ext cx="1753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Verdana" pitchFamily="34" charset="0"/>
              </a:rPr>
              <a:t>Maçã Telada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01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2339975" y="4211638"/>
            <a:ext cx="6756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0" b="1">
                <a:solidFill>
                  <a:srgbClr val="FFFF00"/>
                </a:solidFill>
                <a:latin typeface="Verdana" pitchFamily="34" charset="0"/>
              </a:rPr>
              <a:t>UVAS </a:t>
            </a:r>
            <a:r>
              <a:rPr lang="pt-BR" sz="4400" b="1">
                <a:solidFill>
                  <a:srgbClr val="FFFF00"/>
                </a:solidFill>
                <a:latin typeface="Verdana" pitchFamily="34" charset="0"/>
              </a:rPr>
              <a:t>DE</a:t>
            </a:r>
            <a:r>
              <a:rPr lang="pt-BR" sz="8000" b="1">
                <a:solidFill>
                  <a:srgbClr val="FFFF00"/>
                </a:solidFill>
                <a:latin typeface="Verdana" pitchFamily="34" charset="0"/>
              </a:rPr>
              <a:t> VINHO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148263" y="2708275"/>
            <a:ext cx="39481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FF"/>
                </a:solidFill>
                <a:latin typeface="Verdana" pitchFamily="34" charset="0"/>
              </a:rPr>
              <a:t>Seguro Agrícola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>
                <a:solidFill>
                  <a:srgbClr val="FFFFFF"/>
                </a:solidFill>
                <a:latin typeface="Verdana" pitchFamily="34" charset="0"/>
              </a:rPr>
              <a:t>contra </a:t>
            </a:r>
            <a:r>
              <a:rPr lang="pt-BR" sz="3200" b="1">
                <a:solidFill>
                  <a:srgbClr val="FFCC00"/>
                </a:solidFill>
                <a:latin typeface="Verdana" pitchFamily="34" charset="0"/>
              </a:rPr>
              <a:t>GRANIZO</a:t>
            </a:r>
            <a:endParaRPr lang="pt-BR" sz="3200" b="1">
              <a:solidFill>
                <a:srgbClr val="FFFFFF"/>
              </a:solidFill>
              <a:latin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b="1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8391" y="1196752"/>
            <a:ext cx="8516788" cy="698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b="1" i="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 Principal: GRANIZO</a:t>
            </a:r>
          </a:p>
          <a:p>
            <a:pPr algn="ctr" eaLnBrk="0" hangingPunct="0"/>
            <a:endParaRPr lang="pt-BR" sz="20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16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Indeniza a</a:t>
            </a:r>
            <a:r>
              <a:rPr lang="pt-BR" sz="1600" b="1" i="0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perda de produção por danos aos brotos e/ou frutos.</a:t>
            </a: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Coberturas Adicionais</a:t>
            </a:r>
            <a:r>
              <a:rPr lang="pt-BR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eaLnBrk="0" hangingPunct="0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eaLnBrk="0" hangingPunct="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Queda de Parreiral</a:t>
            </a:r>
          </a:p>
          <a:p>
            <a:pPr marL="285750" indent="-285750" eaLnBrk="0" hangingPunct="0">
              <a:buFontTx/>
              <a:buChar char="-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Proteção fitossanitária</a:t>
            </a:r>
          </a:p>
          <a:p>
            <a:pPr marL="285750" indent="-285750" eaLnBrk="0" hangingPunct="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Geada</a:t>
            </a:r>
          </a:p>
          <a:p>
            <a:pPr marL="285750" indent="-285750" eaLnBrk="0" hangingPunct="0">
              <a:buFontTx/>
              <a:buChar char="-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Perda de Qualidade</a:t>
            </a:r>
          </a:p>
          <a:p>
            <a:pPr marL="285750" indent="-285750" eaLnBrk="0" hangingPunct="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Ajuste de Dano</a:t>
            </a: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200"/>
              </a:spcAft>
            </a:pPr>
            <a:endParaRPr lang="pt-BR" sz="1400" b="1" i="0" u="sng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450" y="855120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i="0" dirty="0">
                <a:latin typeface="Calibri" panose="020F0502020204030204" pitchFamily="34" charset="0"/>
                <a:cs typeface="Calibri" panose="020F0502020204030204" pitchFamily="34" charset="0"/>
              </a:rPr>
              <a:t>Uva de Vinho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140" y="0"/>
            <a:ext cx="77000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ext Box 2"/>
          <p:cNvSpPr txBox="1">
            <a:spLocks noChangeArrowheads="1"/>
          </p:cNvSpPr>
          <p:nvPr/>
        </p:nvSpPr>
        <p:spPr bwMode="auto">
          <a:xfrm>
            <a:off x="-612576" y="4211638"/>
            <a:ext cx="97089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8000" b="1" dirty="0">
              <a:solidFill>
                <a:srgbClr val="FFFF00"/>
              </a:solidFill>
              <a:latin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8000" b="1" dirty="0" smtClean="0">
                <a:solidFill>
                  <a:srgbClr val="FFFF00"/>
                </a:solidFill>
                <a:latin typeface="Verdana" pitchFamily="34" charset="0"/>
              </a:rPr>
              <a:t>UVAS </a:t>
            </a:r>
            <a:r>
              <a:rPr lang="pt-BR" sz="4400" b="1" dirty="0" smtClean="0">
                <a:solidFill>
                  <a:srgbClr val="FFFF00"/>
                </a:solidFill>
                <a:latin typeface="Verdana" pitchFamily="34" charset="0"/>
              </a:rPr>
              <a:t>DE</a:t>
            </a:r>
            <a:r>
              <a:rPr lang="pt-BR" sz="8000" b="1" dirty="0" smtClean="0">
                <a:solidFill>
                  <a:srgbClr val="FFFF00"/>
                </a:solidFill>
                <a:latin typeface="Verdana" pitchFamily="34" charset="0"/>
              </a:rPr>
              <a:t> MESA</a:t>
            </a:r>
            <a:endParaRPr lang="pt-BR" sz="80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148263" y="2708275"/>
            <a:ext cx="39481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Seguro Agrícola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contra </a:t>
            </a:r>
            <a:r>
              <a:rPr lang="pt-BR" sz="3200" b="1" dirty="0">
                <a:solidFill>
                  <a:srgbClr val="FFCC00"/>
                </a:solidFill>
                <a:latin typeface="Verdana" pitchFamily="34" charset="0"/>
              </a:rPr>
              <a:t>GRANIZO</a:t>
            </a:r>
            <a:endParaRPr lang="pt-BR" sz="3200" b="1" dirty="0">
              <a:solidFill>
                <a:srgbClr val="FFFFFF"/>
              </a:solidFill>
              <a:latin typeface="Verdana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052" name="Picture 4" descr="http://www.vittis.com.br/wp-content/uploads/2015/12/Crimson-2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60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grodefesa.go.gov.br/images/2015/U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-12005"/>
            <a:ext cx="4332162" cy="687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987825" y="6150114"/>
            <a:ext cx="475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UVA DE MESA</a:t>
            </a:r>
            <a:endParaRPr lang="pt-BR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8391" y="1196752"/>
            <a:ext cx="8516788" cy="72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</a:t>
            </a:r>
            <a:r>
              <a:rPr lang="pt-BR" sz="20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GRANIZO</a:t>
            </a:r>
          </a:p>
          <a:p>
            <a:pPr algn="ctr" eaLnBrk="0" hangingPunct="0"/>
            <a:endParaRPr lang="pt-BR" sz="20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Indeniza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0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perda de produção por danos aos brotos e/ou frutos.</a:t>
            </a: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Tabela de correção para perda de qualidade.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200"/>
              </a:spcAft>
            </a:pPr>
            <a:endParaRPr lang="pt-BR" sz="1400" b="1" i="0" u="sng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450" y="855120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i="0" dirty="0">
                <a:latin typeface="Calibri" panose="020F0502020204030204" pitchFamily="34" charset="0"/>
                <a:cs typeface="Calibri" panose="020F0502020204030204" pitchFamily="34" charset="0"/>
              </a:rPr>
              <a:t>Uva de </a:t>
            </a: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Mesa</a:t>
            </a:r>
            <a:endParaRPr lang="pt-BR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140" y="0"/>
            <a:ext cx="77000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6476" y="3077940"/>
            <a:ext cx="6043657" cy="35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200"/>
              </a:spcAft>
            </a:pPr>
            <a:endParaRPr lang="pt-BR" sz="1400" b="1" i="0" u="sng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3026" y="863391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Frutas de Caroço</a:t>
            </a:r>
            <a:endParaRPr lang="pt-BR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140" y="0"/>
            <a:ext cx="77000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 de Caroço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pic>
        <p:nvPicPr>
          <p:cNvPr id="9218" name="Picture 2" descr="http://nutricaojoyce.com.br/wp-content/uploads/2016/01/beneficios-das-frutas-com-caro%C3%A7o-nutricao-joyce-nutricionista-sp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1" y="863391"/>
            <a:ext cx="4608341" cy="59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lmais.com.br/public/noticias_negocios/07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grupozaffari.com.br/wp-content/uploads/2012/08/nectarina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17" y="3573015"/>
            <a:ext cx="4658629" cy="327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6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198391" y="1196752"/>
            <a:ext cx="8516788" cy="69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</a:t>
            </a:r>
            <a:r>
              <a:rPr lang="pt-BR" sz="20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GRANIZO</a:t>
            </a:r>
          </a:p>
          <a:p>
            <a:pPr algn="ctr" eaLnBrk="0" hangingPunct="0"/>
            <a:endParaRPr lang="pt-BR" sz="20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Indeniza perda de qualidade causada pelo granizo.</a:t>
            </a:r>
            <a:endParaRPr lang="pt-BR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200"/>
              </a:spcAft>
            </a:pPr>
            <a:endParaRPr lang="pt-BR" sz="1400" b="1" i="0" u="sng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450" y="855120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Frutas de Caroço</a:t>
            </a:r>
            <a:endParaRPr lang="pt-BR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1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2592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AgroBrasil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836712"/>
            <a:ext cx="1213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Verdana" pitchFamily="34" charset="0"/>
              </a:rPr>
              <a:t>Parceria</a:t>
            </a:r>
          </a:p>
        </p:txBody>
      </p:sp>
      <p:pic>
        <p:nvPicPr>
          <p:cNvPr id="1026" name="Picture 2" descr="C:\Users\delso.vaccari\Documents\ap_logo_essor_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105077" cy="3470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7458" y="5157192"/>
            <a:ext cx="7013654" cy="691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1400" b="1" i="0" dirty="0">
              <a:solidFill>
                <a:srgbClr val="00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</a:t>
            </a:r>
            <a:r>
              <a:rPr lang="pt-BR" sz="2000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GRANIZO</a:t>
            </a:r>
          </a:p>
          <a:p>
            <a:pPr algn="ctr" eaLnBrk="0" hangingPunct="0"/>
            <a:endParaRPr lang="pt-BR" sz="2000" b="1" i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0" hangingPunct="0"/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Indeniza perda de qualidade causada pelo granizo.</a:t>
            </a:r>
            <a:endParaRPr lang="pt-BR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b="1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pt-BR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/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200"/>
              </a:spcAft>
            </a:pPr>
            <a:endParaRPr lang="pt-BR" sz="1400" b="1" i="0" u="sng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endParaRPr lang="pt-BR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0450" y="855120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Frutas de Caroço</a:t>
            </a:r>
            <a:endParaRPr lang="pt-BR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140" y="0"/>
            <a:ext cx="77000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Outras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pic>
        <p:nvPicPr>
          <p:cNvPr id="10242" name="Picture 2" descr="http://www.lotuscomunicacao.jor.br/wp-content/uploads/2014/04/KIWI1-1024x6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" y="3159376"/>
            <a:ext cx="4855390" cy="36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encrypted-tbn2.gstatic.com/images?q=tbn:ANd9GcR794pKT1XOvADjTiuEb2tqzkgEafHVzNtpRJWMuCDMmAdhpQFH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" y="855120"/>
            <a:ext cx="4853811" cy="22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undogump.com.br/wp-content/uploads/2015/01/images-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057" y="849322"/>
            <a:ext cx="24669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encrypted-tbn3.gstatic.com/images?q=tbn:ANd9GcRSW9SmstA8a9DoNdDxREvOXqKs_3RUxlUmNBFx56BccEVK68g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0"/>
            <a:ext cx="4413187" cy="374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crypted-tbn0.gstatic.com/images?q=tbn:ANd9GcQfszUbVVjQ_wRdDFYT5HVQj40ZBqIcaUwewKivQAflP9uztYeCI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380470"/>
            <a:ext cx="4413188" cy="36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7149" y="19888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sz="4800" b="1" i="0" kern="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17149" y="1988840"/>
            <a:ext cx="7140419" cy="2328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i="0" kern="0" dirty="0"/>
          </a:p>
          <a:p>
            <a:pPr marL="0" indent="0" algn="ctr">
              <a:buNone/>
            </a:pPr>
            <a:endParaRPr lang="pt-BR" i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132856"/>
            <a:ext cx="2160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Atemóia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Caqui</a:t>
            </a: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Laranja</a:t>
            </a: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Tangerina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Limão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Kiwi</a:t>
            </a: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Goiaba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Pêra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99993" y="234888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</a:t>
            </a:r>
          </a:p>
          <a:p>
            <a:endParaRPr lang="pt-BR" dirty="0"/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GRANIZO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4317504"/>
            <a:ext cx="390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Indeniza perda de qualidade causada pelo granizo.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0774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214313" y="5237163"/>
            <a:ext cx="810101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9000" b="1" dirty="0">
                <a:solidFill>
                  <a:srgbClr val="FFFF00"/>
                </a:solidFill>
                <a:latin typeface="Verdana" pitchFamily="34" charset="0"/>
              </a:rPr>
              <a:t>CEBOLA</a:t>
            </a: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7215188" y="6357938"/>
            <a:ext cx="1820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1600" dirty="0" err="1">
                <a:solidFill>
                  <a:srgbClr val="FFFFFF"/>
                </a:solidFill>
                <a:latin typeface="Verdana" pitchFamily="34" charset="0"/>
              </a:rPr>
              <a:t>Safra</a:t>
            </a:r>
            <a:r>
              <a:rPr lang="es-ES" sz="16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s-ES" sz="1600" dirty="0" smtClean="0">
                <a:solidFill>
                  <a:srgbClr val="FFFFFF"/>
                </a:solidFill>
                <a:latin typeface="Verdana" pitchFamily="34" charset="0"/>
              </a:rPr>
              <a:t>2016/17</a:t>
            </a:r>
            <a:endParaRPr lang="pt-BR" sz="1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250825" y="4117975"/>
            <a:ext cx="5116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Seguro Agrícola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contra GRANIZO para</a:t>
            </a:r>
          </a:p>
        </p:txBody>
      </p:sp>
    </p:spTree>
    <p:extLst>
      <p:ext uri="{BB962C8B-B14F-4D97-AF65-F5344CB8AC3E}">
        <p14:creationId xmlns:p14="http://schemas.microsoft.com/office/powerpoint/2010/main" val="19847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 rot="10800000" flipV="1">
            <a:off x="28696" y="3000595"/>
            <a:ext cx="8698783" cy="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000000"/>
                </a:solidFill>
                <a:latin typeface="Verdana" pitchFamily="34" charset="0"/>
              </a:rPr>
              <a:t>Cobertura da perda de </a:t>
            </a:r>
            <a:r>
              <a:rPr lang="pt-BR" sz="2200" dirty="0" smtClean="0">
                <a:solidFill>
                  <a:srgbClr val="000000"/>
                </a:solidFill>
                <a:latin typeface="Verdana" pitchFamily="34" charset="0"/>
              </a:rPr>
              <a:t>produção  </a:t>
            </a:r>
            <a:r>
              <a:rPr lang="pt-BR" sz="2200" dirty="0">
                <a:solidFill>
                  <a:srgbClr val="000000"/>
                </a:solidFill>
                <a:latin typeface="Verdana" pitchFamily="34" charset="0"/>
              </a:rPr>
              <a:t>causada pelo </a:t>
            </a:r>
            <a:r>
              <a:rPr lang="pt-BR" sz="2200" b="1" dirty="0">
                <a:solidFill>
                  <a:srgbClr val="000000"/>
                </a:solidFill>
                <a:latin typeface="Verdana" pitchFamily="34" charset="0"/>
              </a:rPr>
              <a:t>granizo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0" y="188640"/>
            <a:ext cx="475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 smtClean="0">
                <a:solidFill>
                  <a:srgbClr val="FFFFFF"/>
                </a:solidFill>
                <a:latin typeface="Verdana" pitchFamily="34" charset="0"/>
              </a:rPr>
              <a:t>CEBOLA - Granizo</a:t>
            </a:r>
            <a:endParaRPr lang="pt-BR" sz="3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0" y="836712"/>
            <a:ext cx="4860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solidFill>
                  <a:srgbClr val="000000"/>
                </a:solidFill>
                <a:latin typeface="Verdana" pitchFamily="34" charset="0"/>
              </a:rPr>
              <a:t>Cobertura do </a:t>
            </a: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Seguro</a:t>
            </a:r>
          </a:p>
        </p:txBody>
      </p:sp>
    </p:spTree>
    <p:extLst>
      <p:ext uri="{BB962C8B-B14F-4D97-AF65-F5344CB8AC3E}">
        <p14:creationId xmlns:p14="http://schemas.microsoft.com/office/powerpoint/2010/main" val="166255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07504" y="1556792"/>
            <a:ext cx="8572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– morte de plantas: </a:t>
            </a: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porcentagem direta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– dano foliar: </a:t>
            </a: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porcentagem de desfolhamento conforme tabela e fase de desenvolvimento</a:t>
            </a:r>
          </a:p>
          <a:p>
            <a:pPr marL="342900" indent="-3429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000000"/>
                </a:solidFill>
                <a:latin typeface="Verdana" pitchFamily="34" charset="0"/>
              </a:rPr>
              <a:t>– dano direto ao bulbo: </a:t>
            </a: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cebola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0" y="836712"/>
            <a:ext cx="139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Avaliação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8640"/>
            <a:ext cx="4758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 smtClean="0">
                <a:solidFill>
                  <a:srgbClr val="FFFFFF"/>
                </a:solidFill>
                <a:latin typeface="Verdana" pitchFamily="34" charset="0"/>
              </a:rPr>
              <a:t>CEBOLA - Granizo</a:t>
            </a:r>
            <a:endParaRPr lang="pt-BR" sz="36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TEhUTExIVFRUXGBgXFxgYFxcVFxcXFxgWFhcXFRcYHSggGBolHRcVITEhJSkrLi4uFx8zODMtNygtLisBCgoKDg0OGxAQGy0lHyUtLS0tLS0tLS0tLS0tLS0tLS0tLS0tLS0tLS0tLS0tLS0tLS0tLS0tLS0tLS0tLS0tLf/AABEIAMIBAwMBIgACEQEDEQH/xAAcAAABBQEBAQAAAAAAAAAAAAAFAgMEBgcAAQj/xAA/EAABAwIDBQYEAwcDBAMAAAABAAIDBBEFITEGEkFRYRMicYGRoTKxwdFCcvAHFCNSYuHxFZKyJDOC0kNzov/EABkBAAMBAQEAAAAAAAAAAAAAAAECAwQABf/EACgRAAICAgICAQQDAAMAAAAAAAABAhEDIRIxE0FRBCJhcTKRwTNCgf/aAAwDAQACEQMRAD8AITzh+bM7eabpoiMyLXzRWGMMabHXhlbyUN7hdeNkaRsT+CXEckMxSoDG7x529clLEmSru0IMtoW5ue4eQGZKk3yaQ8UAG4a6tqHPJIjB3QRq62tvO+avOE7LwRAWhbfm4bx9Sp2A4OyBjQbaWRywWlSdV6Jye9FcxjCqV7LSwtI0uGd5vUObmPELNtpMAlpHgxvc6J3wk5kf0u5+K2OeMFAscw/tY3MPiPzDRDytfoMdmTMr528UTwmsq5niOJm+4+gHMm+Q6qZQYcZZWxtGvHkOJK1XBcGjp4t2NoHM8XHmSmXjl/1Q0nKPsEYPswQAah++7+Vt2sH1d7eCsMNGxgs1rW+AAUwNXOAS8EukTc2+xkRhJc1OlIcUGgWMkLxyVvBIcVMIktuq1tnhbXxb1hvN49Dl81Zu0AQvaCpaIn71hlx58FzaX7HjdmNz0HZu6EorRUbTmpWLYfJL3YYnSOuMmi9s+J0A6lEsI2LrLDtNyPxdvH0bce6q3KcLKXGLoiRujafhb5gW90agxVojLRkNchYKXFsURrICb30TNfsXI5pDJmgnm029QVNY5X2dKcWHNmoA2MHi7vHxOZVhYUDw6B8TI2Os4gBriNMhr5290Xp3p4Pi6ZCe9jjwkOYpGRTFS11rN1P6J/XNWa9kyCYt9xtoDbqSPkB7rpGWUqngDBYLpI80vHQ1kLcSHR20Ux7EyUtUdZCcU1IcjYXKdr22FwoMFTdTn9rGWz3c6Lk9vL1Czga6uBGSiOrM1DlpZT/22kjw+qEYhHUsFzE+3QX+Si8c5M0JRQdrsYaxpzzRvZTCyG9vKP4jxcD+VuoHjxWa4FG6pq4Y3/CXgkdG94g+i2+nzcWgZC1z15fL1WiODh32yc56pHBi6QJ9mZIDdOKjzFdJUiSI8hTErMk9UR3CYicS2zviGX91P9jopWG/wqqbmHn0PeHzC0PCqkPtmsuxytDa2QDky/jugfQI/gGMbptdCM3CdvplZw5RtGjSWCiveoEeIBw1XklUOavLKjOoslSz2TL5kPmqhzTD64c1CWRDqASdUJl86DT4k0cVL2fhNU4uN+zabfmdrbwFx6qfJzdIfhStj/aOd8LXO8Bl66JcGCGQAziw4Rg5Af1EfRWJsIaLAWAXtlaOJRdsm8nwRYKZrButaGgcALJyyW9yaL1SxTx6jMYQXZ3GRHTmE86UJLJAuTOEFqH1sjoxvjMD4h05hFC8IdVSCx5WQnVDRJlBWNe24N7ohHz4rNdkcXs4sLrgG3utAinFkcWV9PtAyQ4sefHfou3U32y7tVdSROhmQqM4qTMVDcVKT2MhqaxCqLKndkc3k4j3Voe4k2tlz+yz3Eq0NqJRp3zrlx1U8qco69Fca7RbGVOS9VdZiTbDMr1R+74G4mhbqh1oABNlMITEwVJk0VaiiZ+9RStA+Ii4/qBb56rQL7oFtXZKgYw4xG7Rm0hw8Qbq2YbjDJYmyNIIOfgdCDyI0XYcmnfofLHSaCLJiBmLXUGaozTNXig5oPJX3ORU8uZdIEIMNGe9s9FGxCpawFxNstUPikA72949VGpI/wB+mLM+yZ8VuPRLGbm6Q/CtlQwXZ2pxCpknA7OFzz33A5gZAMb+I2A5DqtJotkKeIDJzyOLnH5NsFY6enaxoa0AACwAyAA5JRC3SafoiptdMEf6ZHawZbwJ+6HYhhcgF43X/pOvkfurKWpD2KUoJhU2jLq3E3AkElrhkQcrHqhM20O7cOcL9PsFc9vdljUxl8R3ZmjK2QkA/A76Hh4KgYNsiXu/iG1tRpY8j1SRw40rky3lb/iiNV4852mXU/Zal+ybEg6lDeLHvDj1Lt8f/lwQqj2VgY3Jg8bKVQMNK4mMd13xN520I6pvJjivtQsuU+2aBUVAUR06BRYvv6XJ5WzSzVuF7scP/E/ZTlmcmIsbQTkmUeSW/FRHVN+iH1GI52SPKkMsbCZqOCS2fPVB31w5ptlfvO3IwXuPAcOpPAdSl8t9D+MOyVQVU2xx3sYnbp757rfEjXy+iscOASvF3yBt9QBf3K6n2Npd7ekaZ3c5e80eDbBvsVaEW3cuhG4royLZ3ELOGeYWr4biwLBnwRw4NT23ewity7NlvkgmJbMNHep+4f5SSWHw4t+SfJG5co6FU01TJ8NY0m28L8uKlsdkqlSO7Bx32lrz8RP4rcjoR4IpHibTxScnHs5xvoJySKO944qDNiDRxUCpxVjWlz3WaOKHktncGSsZrRGze8gOuaotPhjSS5wuSbk9Tml4jjfbvyuGD4RxPUolQ00sre423UjL+6eUpLXRSMUkcyjZZciEeBzAZuC5SqR1r5LY5yQ5KZnxXr8gqP5JFc2nguwkcFm9DjM0EjhG7u3zac2n7HqtRxV43SDyKzCkp95xdzJPvkuwcVyvoptpJBxm02/8bSDy1HqEo4yAMm+xummUIROloGuAuFOUcbekVTpbA9Vi0rxutBaPdaX+zyh7Ola46vJcfWw9h7qqOwhvJaJszDuwRt4BqthSukiWWVxCCbJUiRqZeFeSozIalbdI3Rl006eCeJSLKbYyGJI1XsWoN13aN/8AL7qzkKLUxXBBCjkjaHhKmV6ObLNP0tCZHWGl7uPQ8uqBVFb2byw8Db7K67Mx/wAFruL+95HT2+alBcnRWf2qyZS0bYxZrQPr4lLcxSCmnFaaohZBqKZrhYgHxWe7b4fPAO1h70ejgfiZyPVvXh7rSpSNVGqYQ4EOAIIIIOhByISNRu2rHjNrow/DDU1UzIWybm8e8QPhaPiOfT3strwLB44IwyNthxJzc483O4lZ7DQ/uVeRbuuadx3NpINr8xax8Oq07DJ95t0zlFz4pUdPlV2SNxcGqXGy6TJFYK3jfZGyK5NOTz0y5TYSNVUzXtLXNDgdQRcKl4ps25h/hyODc7A961ze1zmRmr8QLZnVRauAEW5oyjqh4TaZRKfCXD43F3t8lIduAFjmCxyItkR9VMq3ljy0/oKNWG4WZVHotbfYHwbZyMzucDeIWIaeDjwPMD6q8xQADJVHZiYiV7XcQCPI/wB1dYNEeTlLYuRVoY3Fyk2XKhOyPk020v8ANePORvzy8Eiopw8g3tZR66qDGkk6BCbpbClZVds8R3GFoPedkPNO7LbEyPYJJiY2nMNt3yOZv8Kk7M4Camo/e5hdrT/CYdDb8Z89B0WiBqrjxpQ/LDObi6RXmbKU4HwuPi4/RL/0OJosGW8z87o64Jl6EooRTZU8UonRgub3mjXmPuj+zVcHwMIOgsfLJOyMuDkqfFO+hqCH27GV2VtA76X+ijGXCRRLmq9mitfdOSRCyGUtQHAEHJEYJrrZCakqZBqhhzUgqZK1Q3BTmqGWxJCbe1PBeWSBMu28hLJ2PH4jY+QJH1Wj7PPH7vD/APWz/iFTv2l0hMBeNW2d6a+10e2BnEtFCTnZgb/t7v0SY1r/ANr/AErN3EsbpBwz/XNN3UyFoDbJl7VeUSCZGeE2QpDwmnNU2hgPj2ENqI93R7c2O5H7Hj/ZQtm68tvG/JzTYg81Yi1VzaegNu2YCXNHeA/E3n4j5X5BQnF2pL0Vg7XFlrpsQafJTS4EXsqns1UNcwWsOgyF+PmrCJSFqxZbX4IzhTOlKYLl7I9NOKWT2BHPsTmPdevF0i6cY26MXbCVzH4LgOHDI/r9aoDNLlYq6YlTXDm8/nwVArn2uOP2WfNGmaMTsewd95/I/MK604Wd4BKTUtHQ39lpFKMkuNVI7MNGf+l3ouT5jXi0UyFgw1Fggkjv3mobC34R3n+A4eaE4xtI2NhzRf8AZPGZI5ah2r37o/K3+5Knixyyfc+kWbUP2X2lpwxoAFgAvWVOdt02vYnL9WT4TRA5Lb0ZT2QhMOCdKZc5RkxkNuCB7UYeJoXNIz1HiEbc8JBi38uChON9FIunZRdhcYle50BY5xZkXAGw/M7QLQ4AQlUlC1jd1rQ0a2AtnxPipQYqqHwCc02NOe48UgsTzk2VzFGzH1TZ3h1Tt0klKEGY1T9rGW7uo05oL+zemkgikp5GOaGSO3N4EbzHHeBBOuZOitZCZdCMjbMaJUqsa9UFo35Lx6gRylp6J9lS12hVlNNUTao9cm7FO3uushQRoA6JmeOx428vqpS6U3RpUdZQJ3mkqSwfA7vM8Dw8jceitFLiIcBmq9+0entA2caxOz/I8hp990+RVfwPG9BdY5KWN8l0zTSyRv2aOJrrhIhVHVh3FTrp1KyLjQ/vpxjlGhNzppqlufZPFgaJdQLi6zvaqPdldbjn66+4KvjpQQqRtm4Fzbfy5+pTZXaHw6YC2Zf/ANQfD6rTqR2QWSYHNu1I6j5LUsPmyCi/tyf0Nl2FzCvU12/ULluuJm2fOUkMk0rYxdznGw6fZbzsRhop6WOIcL3PMkkkqjbK4UwVM0x4HdaORObvotJwg3aE3ktJIaSpsLOampGp8FR5npp9E0MvKhVE1k9PIhVXJksWSVFYo8ZK572tGVz7alWOkhHkFXMAeDI48QPn/hWanlsj9NvbGya0S3WCjyPXkk1lDklWnJJEkh18ibMiZ30ntFmlIeh7fSTImXPTYdnqlTDRJ30pj1FdImhKu5UGiZLJ6IDPV7szgDyPqAiZlVOfV3nkP9ZH+3u/RZs0r2Vxxuy90VTcKZvKtYXPki8dTnYA+Og91oxztEZRphALnsTQdknhJlxy98lojsQC7Q0YlgliP42Ob6tICwClqXwnjb5L6HxGYBpKxHEKMEk21JQhOKuMumWhFvaLFgGPXAF1oeGscWhzhbodfMKkfsx2XABqpBckkRtOgAyL7cSTkOQHVaPE02z9lB44qT49HTlfYncTEkN1MskkJ6J2C5A4eCo+0R/iuF72sPr9Vor2IJjWCsmBPwv/AJv/AG5hK4lISSZklVIY3h41Bv5LR8CxMSMa5p1CquM7L1AvZgf+U3PobX8lX8Cxp9NKY3Aht7EEWLXeBVJ4nkhyj2gykrpm0NqAuVWhxppaDvBcsvOQOBHxwugc6WP8Qs4c7aHxCuWxlT2lNG7mM/UoHjVMZIy1oJJ0Cn7G0ctPThkjRcE2F72BNxdWwTpUw5FcS4F9vBRpymTW/wBI9Uy+tB1yK0SyxerIKLGKqRCKp+qkV9QDoUMlm5rFklZeCJWAyBkhH8w9xn91YRPZUOqqSDvNNiMwiuG7QMlyJAeNW/VvMIYptKh5wvZYZqo8FHjqDx1UM1S87dM8nyJxJ4nPFedqh7qhJ7dI5ncQkZk2ZUPdMk9shzCohAzJO+oW/wBVCxHFmRDM3dwaNf7LuV9BUSVjmLtgidIdQLNH8zjoP1wuqbgtRvZ3vfM+KH4zUyTv3nHIaN4Dw69VBo53ROvqOX2Vng5Q/I8XxZqWFz2yVjgnGthdZ/guLNcBZwvxHFWWGuHNTxzcNMnkhbD76hJfUZIO6vA1IVexvagAFsJDnaX/AAjz4lU8jfQixtk7aTFgbxtOZ16BVOaC+Q14JFOCTdxuTqeZT0km6QeRB9FF9mqMeOkadh0TYomt0axoHLICymsqAdLWUGnka5nMEexT7YRu7rchbhy6LVj0tGOXex6QpG9kV442CYc/Jc3TAegWaBySXC6QHnik765BG5YkCx7Z2Gpb32gPHwvA7w8eY6FWNpuLJDo1VWto6zJ5tn52OLNxzrZXbex6hctNc3NchyGsl0lPujqpD09Ey7bpmRLKNIS7Y2mHsT+i8cFGSsZMAYpCW94acUKkkKtFTFvAjgclValm6S08FmrZeLsg1suRVVxafdub5jRH8RfYG5VHxSq3nWGg+a2fSY+UrOyzUYhvCdqKhtg53aD+rX/dr6qz021QI70bh4EH52QDZXZKWezn3Yzh/MfLh5+i0vB9lIY7WZc8zmfUqmeONy0v6JQk0tgAY2CLiOT0H3SH4jO74Kc+Ljb2CvAwlu9fdyClCjaOAWXxD+VFBo5as/HC0+BI+d7opHHMf/jA8XfYK1/uw5JXYhK8NgeX8FQqcLmeLb5Z+SwPqbqv1OyMzblr94/1anz4rUBCEh1OE8Yyj0DyGPzUrmG0jC09R8iodREtilomkXIuPC6EYrsrDI02buO4Obl6jQplJp7H8iZkk4sbg2PTIoecWnD93tpLfnP3RfG6R8MjonjvDlxB0I5gqwbO/s9a+0lQXEnMMBsB4kZk+y2qcIxuRGdt6K7SSPktvPc7xcT81ZaTDhu3P+fJW2HY6naMowE5/oW78J+qyZJW+iilSKvHSOOQYfMgLypw5wGYVjkp5GfhB9kOrJ3HVh8hdSpUOpSCWzFWXRBhObO75fh+3kj0cpAzWcU+K9jKHcNHDmPur7TVbZGhzSCCLgjkmToScSS6a6bdImZHph0i7lbEokPlSTMhc8rt4NHH26qS0o2dROZInDNkhxkXvaKkZ0BofLlyY31yPI4sdO67FGlT1O7upqRVydE12R7pQcucvAsw4mZqp22kwiYJToCGnz09/mrfU1AbqQEA2nwwVVM+MGxcAWk8HAhzfcJHFck30PFtLRkWLY46XJuQ90Q2OwUSOErx3Qe6OZHEoHUUMkchie0teDa3joRzHVaTs/GGhoGgAC2/UzWLGow9i4oucnKXovODUgAGSPRMshuGOG6EREijjikhZNtiyE2lF6aJ5oyAhQalBqb313apAjwCQ4cl4Hrx0i4497NIkaLXSt8KPUVo+FFpUcrKBt1Ew1lFpcuLT1GrfQ39VoEEFmiw8uiz7H6btcVgzyYxr7cAS54H/FaZTjKyEVbS/H+seWkMuavQE9IwJtzUZREsbfECoBwoBzjwdnbllYogTZde6FJhtor9bgjXA3aD4hCYsPfT3MYO6cyy9xfm3krsQmnRApXD4GWQqTcXacjdruRy/wApQqRzRHFsFZIDlY8wqDicM9M/d3jun4TwPTxQUCip9Fx/eeiSZ1UYMdk0cAfDJEIsVB6eKLs7iH+1XolQM4o0cQPNMvx+MZNO+7k36nRckwcSxGRcqsTUv71yL8BoFyHOPyNw/Jpj5LWCbLkqU8eIUZribrRMzocLkpNi19cxwSwotBPJGA6pqaIWUheSNQcbQUynbU7OtnDXtH8VmbT/ADDi0/TkUHwmY2sciCQfJaDJEqrjmH7ju1YMj8Y68HfIeihNvjxZoxNWHcKq8gjMc6pmHTWRqGsT48uiWSGw62ZJdKhzKpLMqryJ0TO1Xsbs1A7ZOdsls6ggZQkOeh7KxpJF8xw5JztUQ0SS7VDap7WjeJyHFK/fd42GnNVfbfEtyMtB7zsm9OZ8kGrdIaIMwHFBPiUj+As1v5W3HzJ9Vq8T9F894VM6CVkrR8JzHMcQtuwvE2yxte03DhcLRKKhLQsraDbjfNNgphkwXGRc3Yg64ptJLl4XJDhe8vQmd9K30UcOviQPaDCRLGWkZ6tPIo2yfgvZmbwT8U1o5NpmQupd0kEWINl24rHtVh+64PGjsj4/4+SrcjrLM9M1J2rIVZGLI/s3goDQSMzmfNVuqm+a0PCPhFk0rpISTomMo22XKSF4jxRGwncEWUfsl0b+aWXK0tgPGsAztmUlzkl8ijySgamylJhRKBXsL73QySs4N1PG1wplK7u/oLojNDshsolVCHNIIuDkVNMdxfVMvCnOIYspdjG8sPDTqOCmRzdV7tRDbdkHA2PgdP11Q6GfJZ4xo0N2rDbKlPip5IGJU9FMfNWTJNBhst9SpDX9UIinyz14pZqMtbdUwrJJiAl7QciD1Txn6oLU41E3WQX5A3PshtTtFf8A7bfN32TUwpNlhrcQZEwuJtyHEnkAqPWSOnkMj/Icgni18pu87x6/TkiFLh2Qul5V0VUUuwMaDoimz9bJTOtm6MnNvI829UVZSBKFK0oeRgbRYqTEmyC7T9/NS451URCWm7clOpMSsQH6c/umUrJOJahMvC5QGSrjUJ7J0S3PSZZd1pceAuowmT8bhxXJhHqQG287U8OXRSmS2UN8yR22SeLoV7IW0rQ6F/TMeqzqpGquW0NaNzcBzOZ8FT6hqSW2Xx6QErFoezc29G08wFmuLTZ7o81ddg6m8DRyuPT+yplhUFIm5W2i6hcmmvXqSxCQV7fJerk3o5DQ+6DON5M8/FeLlGZSHsJMGal065cjEBOZoosi8XJ8nQseyubYn/ppPL/kFT8PeSNSuXKUf4P9miIVByTrCuXJUcNVbyBqfVVSuneSQXOI6klerlv+mRHIR6T6lFqf7fNcuUs/ZXF0GaQIvBovVyxhkPWXjBmuXIexTpFCqFy5URyCWDOPZ68SpxXLlRiPsUxPM0XLlwrOcU085Lly45FTxE/xHeKFVpyK5cuX8ipUJdVbtgDk/wDN9AuXLb9R/wAZmh2Xa65cuWEof//Z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jpeg;base64,/9j/4AAQSkZJRgABAQAAAQABAAD/2wCEAAkGBxMTEhUTExIVFRUXGBgXFxgYFxcVFxcXFxgWFhcXFRcYHSggGBolHRcVITEhJSkrLi4uFx8zODMtNygtLisBCgoKDg0OGxAQGy0lHyUtLS0tLS0tLS0tLS0tLS0tLS0tLS0tLS0tLS0tLS0tLS0tLS0tLS0tLS0tLS0tLS0tLf/AABEIAMIBAwMBIgACEQEDEQH/xAAcAAABBQEBAQAAAAAAAAAAAAAFAgMEBgcAAQj/xAA/EAABAwIDBQYEAwcDBAMAAAABAAIDBBEFITEGEkFRYRMicYGRoTKxwdFCcvAHFCNSYuHxFZKyJDOC0kNzov/EABkBAAMBAQEAAAAAAAAAAAAAAAECAwQABf/EACgRAAICAgICAQQDAAMAAAAAAAABAhEDIRIxE0FRBCJhcTKRwTNCgf/aAAwDAQACEQMRAD8AITzh+bM7eabpoiMyLXzRWGMMabHXhlbyUN7hdeNkaRsT+CXEckMxSoDG7x529clLEmSru0IMtoW5ue4eQGZKk3yaQ8UAG4a6tqHPJIjB3QRq62tvO+avOE7LwRAWhbfm4bx9Sp2A4OyBjQbaWRywWlSdV6Jye9FcxjCqV7LSwtI0uGd5vUObmPELNtpMAlpHgxvc6J3wk5kf0u5+K2OeMFAscw/tY3MPiPzDRDytfoMdmTMr528UTwmsq5niOJm+4+gHMm+Q6qZQYcZZWxtGvHkOJK1XBcGjp4t2NoHM8XHmSmXjl/1Q0nKPsEYPswQAah++7+Vt2sH1d7eCsMNGxgs1rW+AAUwNXOAS8EukTc2+xkRhJc1OlIcUGgWMkLxyVvBIcVMIktuq1tnhbXxb1hvN49Dl81Zu0AQvaCpaIn71hlx58FzaX7HjdmNz0HZu6EorRUbTmpWLYfJL3YYnSOuMmi9s+J0A6lEsI2LrLDtNyPxdvH0bce6q3KcLKXGLoiRujafhb5gW90agxVojLRkNchYKXFsURrICb30TNfsXI5pDJmgnm029QVNY5X2dKcWHNmoA2MHi7vHxOZVhYUDw6B8TI2Os4gBriNMhr5290Xp3p4Pi6ZCe9jjwkOYpGRTFS11rN1P6J/XNWa9kyCYt9xtoDbqSPkB7rpGWUqngDBYLpI80vHQ1kLcSHR20Ux7EyUtUdZCcU1IcjYXKdr22FwoMFTdTn9rGWz3c6Lk9vL1Czga6uBGSiOrM1DlpZT/22kjw+qEYhHUsFzE+3QX+Si8c5M0JRQdrsYaxpzzRvZTCyG9vKP4jxcD+VuoHjxWa4FG6pq4Y3/CXgkdG94g+i2+nzcWgZC1z15fL1WiODh32yc56pHBi6QJ9mZIDdOKjzFdJUiSI8hTErMk9UR3CYicS2zviGX91P9jopWG/wqqbmHn0PeHzC0PCqkPtmsuxytDa2QDky/jugfQI/gGMbptdCM3CdvplZw5RtGjSWCiveoEeIBw1XklUOavLKjOoslSz2TL5kPmqhzTD64c1CWRDqASdUJl86DT4k0cVL2fhNU4uN+zabfmdrbwFx6qfJzdIfhStj/aOd8LXO8Bl66JcGCGQAziw4Rg5Af1EfRWJsIaLAWAXtlaOJRdsm8nwRYKZrButaGgcALJyyW9yaL1SxTx6jMYQXZ3GRHTmE86UJLJAuTOEFqH1sjoxvjMD4h05hFC8IdVSCx5WQnVDRJlBWNe24N7ohHz4rNdkcXs4sLrgG3utAinFkcWV9PtAyQ4sefHfou3U32y7tVdSROhmQqM4qTMVDcVKT2MhqaxCqLKndkc3k4j3Voe4k2tlz+yz3Eq0NqJRp3zrlx1U8qco69Fca7RbGVOS9VdZiTbDMr1R+74G4mhbqh1oABNlMITEwVJk0VaiiZ+9RStA+Ii4/qBb56rQL7oFtXZKgYw4xG7Rm0hw8Qbq2YbjDJYmyNIIOfgdCDyI0XYcmnfofLHSaCLJiBmLXUGaozTNXig5oPJX3ORU8uZdIEIMNGe9s9FGxCpawFxNstUPikA72949VGpI/wB+mLM+yZ8VuPRLGbm6Q/CtlQwXZ2pxCpknA7OFzz33A5gZAMb+I2A5DqtJotkKeIDJzyOLnH5NsFY6enaxoa0AACwAyAA5JRC3SafoiptdMEf6ZHawZbwJ+6HYhhcgF43X/pOvkfurKWpD2KUoJhU2jLq3E3AkElrhkQcrHqhM20O7cOcL9PsFc9vdljUxl8R3ZmjK2QkA/A76Hh4KgYNsiXu/iG1tRpY8j1SRw40rky3lb/iiNV4852mXU/Zal+ybEg6lDeLHvDj1Lt8f/lwQqj2VgY3Jg8bKVQMNK4mMd13xN520I6pvJjivtQsuU+2aBUVAUR06BRYvv6XJ5WzSzVuF7scP/E/ZTlmcmIsbQTkmUeSW/FRHVN+iH1GI52SPKkMsbCZqOCS2fPVB31w5ptlfvO3IwXuPAcOpPAdSl8t9D+MOyVQVU2xx3sYnbp757rfEjXy+iscOASvF3yBt9QBf3K6n2Npd7ekaZ3c5e80eDbBvsVaEW3cuhG4royLZ3ELOGeYWr4biwLBnwRw4NT23ewity7NlvkgmJbMNHep+4f5SSWHw4t+SfJG5co6FU01TJ8NY0m28L8uKlsdkqlSO7Bx32lrz8RP4rcjoR4IpHibTxScnHs5xvoJySKO944qDNiDRxUCpxVjWlz3WaOKHktncGSsZrRGze8gOuaotPhjSS5wuSbk9Tml4jjfbvyuGD4RxPUolQ00sre423UjL+6eUpLXRSMUkcyjZZciEeBzAZuC5SqR1r5LY5yQ5KZnxXr8gqP5JFc2nguwkcFm9DjM0EjhG7u3zac2n7HqtRxV43SDyKzCkp95xdzJPvkuwcVyvoptpJBxm02/8bSDy1HqEo4yAMm+xummUIROloGuAuFOUcbekVTpbA9Vi0rxutBaPdaX+zyh7Ola46vJcfWw9h7qqOwhvJaJszDuwRt4BqthSukiWWVxCCbJUiRqZeFeSozIalbdI3Rl006eCeJSLKbYyGJI1XsWoN13aN/8AL7qzkKLUxXBBCjkjaHhKmV6ObLNP0tCZHWGl7uPQ8uqBVFb2byw8Db7K67Mx/wAFruL+95HT2+alBcnRWf2qyZS0bYxZrQPr4lLcxSCmnFaaohZBqKZrhYgHxWe7b4fPAO1h70ejgfiZyPVvXh7rSpSNVGqYQ4EOAIIIIOhByISNRu2rHjNrow/DDU1UzIWybm8e8QPhaPiOfT3strwLB44IwyNthxJzc483O4lZ7DQ/uVeRbuuadx3NpINr8xax8Oq07DJ95t0zlFz4pUdPlV2SNxcGqXGy6TJFYK3jfZGyK5NOTz0y5TYSNVUzXtLXNDgdQRcKl4ps25h/hyODc7A961ze1zmRmr8QLZnVRauAEW5oyjqh4TaZRKfCXD43F3t8lIduAFjmCxyItkR9VMq3ljy0/oKNWG4WZVHotbfYHwbZyMzucDeIWIaeDjwPMD6q8xQADJVHZiYiV7XcQCPI/wB1dYNEeTlLYuRVoY3Fyk2XKhOyPk020v8ANePORvzy8Eiopw8g3tZR66qDGkk6BCbpbClZVds8R3GFoPedkPNO7LbEyPYJJiY2nMNt3yOZv8Kk7M4Camo/e5hdrT/CYdDb8Z89B0WiBqrjxpQ/LDObi6RXmbKU4HwuPi4/RL/0OJosGW8z87o64Jl6EooRTZU8UonRgub3mjXmPuj+zVcHwMIOgsfLJOyMuDkqfFO+hqCH27GV2VtA76X+ijGXCRRLmq9mitfdOSRCyGUtQHAEHJEYJrrZCakqZBqhhzUgqZK1Q3BTmqGWxJCbe1PBeWSBMu28hLJ2PH4jY+QJH1Wj7PPH7vD/APWz/iFTv2l0hMBeNW2d6a+10e2BnEtFCTnZgb/t7v0SY1r/ANr/AErN3EsbpBwz/XNN3UyFoDbJl7VeUSCZGeE2QpDwmnNU2hgPj2ENqI93R7c2O5H7Hj/ZQtm68tvG/JzTYg81Yi1VzaegNu2YCXNHeA/E3n4j5X5BQnF2pL0Vg7XFlrpsQafJTS4EXsqns1UNcwWsOgyF+PmrCJSFqxZbX4IzhTOlKYLl7I9NOKWT2BHPsTmPdevF0i6cY26MXbCVzH4LgOHDI/r9aoDNLlYq6YlTXDm8/nwVArn2uOP2WfNGmaMTsewd95/I/MK604Wd4BKTUtHQ39lpFKMkuNVI7MNGf+l3ouT5jXi0UyFgw1Fggkjv3mobC34R3n+A4eaE4xtI2NhzRf8AZPGZI5ah2r37o/K3+5Knixyyfc+kWbUP2X2lpwxoAFgAvWVOdt02vYnL9WT4TRA5Lb0ZT2QhMOCdKZc5RkxkNuCB7UYeJoXNIz1HiEbc8JBi38uChON9FIunZRdhcYle50BY5xZkXAGw/M7QLQ4AQlUlC1jd1rQ0a2AtnxPipQYqqHwCc02NOe48UgsTzk2VzFGzH1TZ3h1Tt0klKEGY1T9rGW7uo05oL+zemkgikp5GOaGSO3N4EbzHHeBBOuZOitZCZdCMjbMaJUqsa9UFo35Lx6gRylp6J9lS12hVlNNUTao9cm7FO3uushQRoA6JmeOx428vqpS6U3RpUdZQJ3mkqSwfA7vM8Dw8jceitFLiIcBmq9+0entA2caxOz/I8hp990+RVfwPG9BdY5KWN8l0zTSyRv2aOJrrhIhVHVh3FTrp1KyLjQ/vpxjlGhNzppqlufZPFgaJdQLi6zvaqPdldbjn66+4KvjpQQqRtm4Fzbfy5+pTZXaHw6YC2Zf/ANQfD6rTqR2QWSYHNu1I6j5LUsPmyCi/tyf0Nl2FzCvU12/ULluuJm2fOUkMk0rYxdznGw6fZbzsRhop6WOIcL3PMkkkqjbK4UwVM0x4HdaORObvotJwg3aE3ktJIaSpsLOampGp8FR5npp9E0MvKhVE1k9PIhVXJksWSVFYo8ZK572tGVz7alWOkhHkFXMAeDI48QPn/hWanlsj9NvbGya0S3WCjyPXkk1lDklWnJJEkh18ibMiZ30ntFmlIeh7fSTImXPTYdnqlTDRJ30pj1FdImhKu5UGiZLJ6IDPV7szgDyPqAiZlVOfV3nkP9ZH+3u/RZs0r2Vxxuy90VTcKZvKtYXPki8dTnYA+Og91oxztEZRphALnsTQdknhJlxy98lojsQC7Q0YlgliP42Ob6tICwClqXwnjb5L6HxGYBpKxHEKMEk21JQhOKuMumWhFvaLFgGPXAF1oeGscWhzhbodfMKkfsx2XABqpBckkRtOgAyL7cSTkOQHVaPE02z9lB44qT49HTlfYncTEkN1MskkJ6J2C5A4eCo+0R/iuF72sPr9Vor2IJjWCsmBPwv/AJv/AG5hK4lISSZklVIY3h41Bv5LR8CxMSMa5p1CquM7L1AvZgf+U3PobX8lX8Cxp9NKY3Aht7EEWLXeBVJ4nkhyj2gykrpm0NqAuVWhxppaDvBcsvOQOBHxwugc6WP8Qs4c7aHxCuWxlT2lNG7mM/UoHjVMZIy1oJJ0Cn7G0ctPThkjRcE2F72BNxdWwTpUw5FcS4F9vBRpymTW/wBI9Uy+tB1yK0SyxerIKLGKqRCKp+qkV9QDoUMlm5rFklZeCJWAyBkhH8w9xn91YRPZUOqqSDvNNiMwiuG7QMlyJAeNW/VvMIYptKh5wvZYZqo8FHjqDx1UM1S87dM8nyJxJ4nPFedqh7qhJ7dI5ncQkZk2ZUPdMk9shzCohAzJO+oW/wBVCxHFmRDM3dwaNf7LuV9BUSVjmLtgidIdQLNH8zjoP1wuqbgtRvZ3vfM+KH4zUyTv3nHIaN4Dw69VBo53ROvqOX2Vng5Q/I8XxZqWFz2yVjgnGthdZ/guLNcBZwvxHFWWGuHNTxzcNMnkhbD76hJfUZIO6vA1IVexvagAFsJDnaX/AAjz4lU8jfQixtk7aTFgbxtOZ16BVOaC+Q14JFOCTdxuTqeZT0km6QeRB9FF9mqMeOkadh0TYomt0axoHLICymsqAdLWUGnka5nMEexT7YRu7rchbhy6LVj0tGOXex6QpG9kV442CYc/Jc3TAegWaBySXC6QHnik765BG5YkCx7Z2Gpb32gPHwvA7w8eY6FWNpuLJDo1VWto6zJ5tn52OLNxzrZXbex6hctNc3NchyGsl0lPujqpD09Ey7bpmRLKNIS7Y2mHsT+i8cFGSsZMAYpCW94acUKkkKtFTFvAjgclValm6S08FmrZeLsg1suRVVxafdub5jRH8RfYG5VHxSq3nWGg+a2fSY+UrOyzUYhvCdqKhtg53aD+rX/dr6qz021QI70bh4EH52QDZXZKWezn3Yzh/MfLh5+i0vB9lIY7WZc8zmfUqmeONy0v6JQk0tgAY2CLiOT0H3SH4jO74Kc+Ljb2CvAwlu9fdyClCjaOAWXxD+VFBo5as/HC0+BI+d7opHHMf/jA8XfYK1/uw5JXYhK8NgeX8FQqcLmeLb5Z+SwPqbqv1OyMzblr94/1anz4rUBCEh1OE8Yyj0DyGPzUrmG0jC09R8iodREtilomkXIuPC6EYrsrDI02buO4Obl6jQplJp7H8iZkk4sbg2PTIoecWnD93tpLfnP3RfG6R8MjonjvDlxB0I5gqwbO/s9a+0lQXEnMMBsB4kZk+y2qcIxuRGdt6K7SSPktvPc7xcT81ZaTDhu3P+fJW2HY6naMowE5/oW78J+qyZJW+iilSKvHSOOQYfMgLypw5wGYVjkp5GfhB9kOrJ3HVh8hdSpUOpSCWzFWXRBhObO75fh+3kj0cpAzWcU+K9jKHcNHDmPur7TVbZGhzSCCLgjkmToScSS6a6bdImZHph0i7lbEokPlSTMhc8rt4NHH26qS0o2dROZInDNkhxkXvaKkZ0BofLlyY31yPI4sdO67FGlT1O7upqRVydE12R7pQcucvAsw4mZqp22kwiYJToCGnz09/mrfU1AbqQEA2nwwVVM+MGxcAWk8HAhzfcJHFck30PFtLRkWLY46XJuQ90Q2OwUSOErx3Qe6OZHEoHUUMkchie0teDa3joRzHVaTs/GGhoGgAC2/UzWLGow9i4oucnKXovODUgAGSPRMshuGOG6EREijjikhZNtiyE2lF6aJ5oyAhQalBqb313apAjwCQ4cl4Hrx0i4497NIkaLXSt8KPUVo+FFpUcrKBt1Ew1lFpcuLT1GrfQ39VoEEFmiw8uiz7H6btcVgzyYxr7cAS54H/FaZTjKyEVbS/H+seWkMuavQE9IwJtzUZREsbfECoBwoBzjwdnbllYogTZde6FJhtor9bgjXA3aD4hCYsPfT3MYO6cyy9xfm3krsQmnRApXD4GWQqTcXacjdruRy/wApQqRzRHFsFZIDlY8wqDicM9M/d3jun4TwPTxQUCip9Fx/eeiSZ1UYMdk0cAfDJEIsVB6eKLs7iH+1XolQM4o0cQPNMvx+MZNO+7k36nRckwcSxGRcqsTUv71yL8BoFyHOPyNw/Jpj5LWCbLkqU8eIUZribrRMzocLkpNi19cxwSwotBPJGA6pqaIWUheSNQcbQUynbU7OtnDXtH8VmbT/ADDi0/TkUHwmY2sciCQfJaDJEqrjmH7ju1YMj8Y68HfIeihNvjxZoxNWHcKq8gjMc6pmHTWRqGsT48uiWSGw62ZJdKhzKpLMqryJ0TO1Xsbs1A7ZOdsls6ggZQkOeh7KxpJF8xw5JztUQ0SS7VDap7WjeJyHFK/fd42GnNVfbfEtyMtB7zsm9OZ8kGrdIaIMwHFBPiUj+As1v5W3HzJ9Vq8T9F894VM6CVkrR8JzHMcQtuwvE2yxte03DhcLRKKhLQsraDbjfNNgphkwXGRc3Yg64ptJLl4XJDhe8vQmd9K30UcOviQPaDCRLGWkZ6tPIo2yfgvZmbwT8U1o5NpmQupd0kEWINl24rHtVh+64PGjsj4/4+SrcjrLM9M1J2rIVZGLI/s3goDQSMzmfNVuqm+a0PCPhFk0rpISTomMo22XKSF4jxRGwncEWUfsl0b+aWXK0tgPGsAztmUlzkl8ijySgamylJhRKBXsL73QySs4N1PG1wplK7u/oLojNDshsolVCHNIIuDkVNMdxfVMvCnOIYspdjG8sPDTqOCmRzdV7tRDbdkHA2PgdP11Q6GfJZ4xo0N2rDbKlPip5IGJU9FMfNWTJNBhst9SpDX9UIinyz14pZqMtbdUwrJJiAl7QciD1Txn6oLU41E3WQX5A3PshtTtFf8A7bfN32TUwpNlhrcQZEwuJtyHEnkAqPWSOnkMj/Icgni18pu87x6/TkiFLh2Qul5V0VUUuwMaDoimz9bJTOtm6MnNvI829UVZSBKFK0oeRgbRYqTEmyC7T9/NS451URCWm7clOpMSsQH6c/umUrJOJahMvC5QGSrjUJ7J0S3PSZZd1pceAuowmT8bhxXJhHqQG287U8OXRSmS2UN8yR22SeLoV7IW0rQ6F/TMeqzqpGquW0NaNzcBzOZ8FT6hqSW2Xx6QErFoezc29G08wFmuLTZ7o81ddg6m8DRyuPT+yplhUFIm5W2i6hcmmvXqSxCQV7fJerk3o5DQ+6DON5M8/FeLlGZSHsJMGal065cjEBOZoosi8XJ8nQseyubYn/ppPL/kFT8PeSNSuXKUf4P9miIVByTrCuXJUcNVbyBqfVVSuneSQXOI6klerlv+mRHIR6T6lFqf7fNcuUs/ZXF0GaQIvBovVyxhkPWXjBmuXIexTpFCqFy5URyCWDOPZ68SpxXLlRiPsUxPM0XLlwrOcU085Lly45FTxE/xHeKFVpyK5cuX8ipUJdVbtgDk/wDN9AuXLb9R/wAZmh2Xa65cuWEof//Z"/>
          <p:cNvSpPr>
            <a:spLocks noChangeAspect="1" noChangeArrowheads="1"/>
          </p:cNvSpPr>
          <p:nvPr/>
        </p:nvSpPr>
        <p:spPr bwMode="auto">
          <a:xfrm>
            <a:off x="307975" y="-1728787"/>
            <a:ext cx="5229225" cy="31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99" y="836712"/>
            <a:ext cx="3564390" cy="295232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891" y="836711"/>
            <a:ext cx="2597284" cy="29523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9040"/>
            <a:ext cx="9144000" cy="306896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836711"/>
            <a:ext cx="2987824" cy="295232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67606" y="5559"/>
            <a:ext cx="5888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COBERTURAS ADICIONAIS</a:t>
            </a:r>
            <a:endParaRPr lang="pt-BR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738" y="836711"/>
            <a:ext cx="2987262" cy="295232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5" y="836710"/>
            <a:ext cx="298782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7149" y="19888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sz="4800" b="1" i="0" kern="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17149" y="1988840"/>
            <a:ext cx="7140419" cy="2328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i="0" kern="0" dirty="0"/>
          </a:p>
          <a:p>
            <a:pPr marL="0" indent="0" algn="ctr">
              <a:buNone/>
            </a:pPr>
            <a:endParaRPr lang="pt-BR" i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115616" y="2132856"/>
            <a:ext cx="216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Cebola</a:t>
            </a: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Alho</a:t>
            </a: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Batata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0514" y="764704"/>
            <a:ext cx="153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HORTICOLAS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07904" y="1844824"/>
            <a:ext cx="374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Cura</a:t>
            </a: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</a:t>
            </a:r>
          </a:p>
          <a:p>
            <a:endParaRPr lang="pt-BR" dirty="0"/>
          </a:p>
          <a:p>
            <a:endParaRPr lang="pt-BR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07904" y="4313669"/>
            <a:ext cx="14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Qualidade</a:t>
            </a:r>
          </a:p>
        </p:txBody>
      </p:sp>
      <p:sp>
        <p:nvSpPr>
          <p:cNvPr id="9" name="Chave esquerda 8"/>
          <p:cNvSpPr/>
          <p:nvPr/>
        </p:nvSpPr>
        <p:spPr>
          <a:xfrm>
            <a:off x="3207277" y="1960194"/>
            <a:ext cx="189735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have direita 9"/>
          <p:cNvSpPr/>
          <p:nvPr/>
        </p:nvSpPr>
        <p:spPr>
          <a:xfrm>
            <a:off x="3290714" y="3856132"/>
            <a:ext cx="106298" cy="1316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35372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Coberturas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Adicionais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4236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7149" y="19888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sz="4800" b="1" i="0" kern="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17149" y="1988840"/>
            <a:ext cx="7140419" cy="23286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pt-BR" i="0" kern="0" dirty="0"/>
          </a:p>
          <a:p>
            <a:pPr marL="0" indent="0" algn="ctr">
              <a:buNone/>
            </a:pPr>
            <a:endParaRPr lang="pt-BR" i="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27584" y="1710100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Tomate</a:t>
            </a: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Melão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Melancia</a:t>
            </a:r>
          </a:p>
          <a:p>
            <a:pPr marL="285750" indent="-285750">
              <a:buFontTx/>
              <a:buChar char="-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Pimentão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99993" y="234888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COBERTURA</a:t>
            </a:r>
          </a:p>
          <a:p>
            <a:endParaRPr lang="pt-BR" dirty="0"/>
          </a:p>
          <a:p>
            <a:r>
              <a:rPr lang="pt-BR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GRANIZO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5372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Outras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Hortaliças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26318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107504" y="1628800"/>
            <a:ext cx="864393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– Prejuízo = Dano x </a:t>
            </a:r>
            <a:r>
              <a:rPr lang="pt-BR" sz="2000" dirty="0" err="1">
                <a:solidFill>
                  <a:srgbClr val="000000"/>
                </a:solidFill>
                <a:latin typeface="Verdana" pitchFamily="34" charset="0"/>
              </a:rPr>
              <a:t>I.S.</a:t>
            </a:r>
            <a:endParaRPr lang="pt-BR" sz="2000" dirty="0">
              <a:solidFill>
                <a:srgbClr val="000000"/>
              </a:solidFill>
              <a:latin typeface="Verdana" pitchFamily="34" charset="0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– Indenização = Prejuízo - Franquia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– A produção restante é do produtor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– Não é necessária a apresentação de notas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pt-BR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107504" y="836712"/>
            <a:ext cx="1729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dirty="0">
                <a:solidFill>
                  <a:srgbClr val="000000"/>
                </a:solidFill>
                <a:latin typeface="Verdana" pitchFamily="34" charset="0"/>
              </a:rPr>
              <a:t>Indenização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88640"/>
            <a:ext cx="3845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dirty="0" smtClean="0">
                <a:solidFill>
                  <a:srgbClr val="FFFFFF"/>
                </a:solidFill>
                <a:latin typeface="Verdana" pitchFamily="34" charset="0"/>
              </a:rPr>
              <a:t>Seguro Agrícola</a:t>
            </a:r>
            <a:endParaRPr lang="pt-BR" sz="36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37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265113" y="2060575"/>
            <a:ext cx="49863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75000"/>
              </a:lnSpc>
            </a:pPr>
            <a:r>
              <a:rPr lang="pt-BR" sz="2000" i="1" dirty="0">
                <a:latin typeface="Times New Roman" pitchFamily="18" charset="0"/>
              </a:rPr>
              <a:t>“...eu já tinha seguro para o carro, para a casa e para as pessoas da minha família...</a:t>
            </a:r>
          </a:p>
          <a:p>
            <a:pPr eaLnBrk="0" hangingPunct="0">
              <a:lnSpc>
                <a:spcPct val="175000"/>
              </a:lnSpc>
            </a:pPr>
            <a:r>
              <a:rPr lang="pt-BR" sz="2000" i="1" dirty="0">
                <a:latin typeface="Times New Roman" pitchFamily="18" charset="0"/>
              </a:rPr>
              <a:t>faltava fazer seguro para aquilo que me dá o dinheiro pra tudo isso...a plantação...”</a:t>
            </a:r>
          </a:p>
          <a:p>
            <a:pPr eaLnBrk="0" hangingPunct="0">
              <a:lnSpc>
                <a:spcPct val="175000"/>
              </a:lnSpc>
            </a:pPr>
            <a:r>
              <a:rPr lang="pt-BR" sz="2000" b="1" i="1" dirty="0" err="1">
                <a:latin typeface="Times New Roman" pitchFamily="18" charset="0"/>
              </a:rPr>
              <a:t>Benvindo</a:t>
            </a:r>
            <a:r>
              <a:rPr lang="pt-BR" sz="2000" b="1" i="1" dirty="0">
                <a:latin typeface="Times New Roman" pitchFamily="18" charset="0"/>
              </a:rPr>
              <a:t> </a:t>
            </a:r>
            <a:r>
              <a:rPr lang="pt-BR" sz="2000" b="1" i="1" dirty="0" err="1">
                <a:latin typeface="Times New Roman" pitchFamily="18" charset="0"/>
              </a:rPr>
              <a:t>Formigheri</a:t>
            </a:r>
            <a:endParaRPr lang="pt-BR" sz="2000" b="1" i="1" dirty="0">
              <a:latin typeface="Times New Roman" pitchFamily="18" charset="0"/>
            </a:endParaRPr>
          </a:p>
          <a:p>
            <a:pPr eaLnBrk="0" hangingPunct="0">
              <a:lnSpc>
                <a:spcPct val="175000"/>
              </a:lnSpc>
            </a:pPr>
            <a:r>
              <a:rPr lang="pt-BR" sz="2000" b="1" i="1" dirty="0">
                <a:latin typeface="Times New Roman" pitchFamily="18" charset="0"/>
              </a:rPr>
              <a:t>Caxias do Sul - RS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837238" y="1500188"/>
            <a:ext cx="2622550" cy="4737100"/>
            <a:chOff x="3560" y="890"/>
            <a:chExt cx="1652" cy="2984"/>
          </a:xfrm>
        </p:grpSpPr>
        <p:pic>
          <p:nvPicPr>
            <p:cNvPr id="17415" name="Picture 24" descr="MAPA_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60" y="890"/>
              <a:ext cx="1652" cy="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6" name="Rectangle 21"/>
            <p:cNvSpPr>
              <a:spLocks noChangeArrowheads="1"/>
            </p:cNvSpPr>
            <p:nvPr/>
          </p:nvSpPr>
          <p:spPr bwMode="auto">
            <a:xfrm>
              <a:off x="3560" y="890"/>
              <a:ext cx="1640" cy="2976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0" y="826001"/>
            <a:ext cx="2046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Verdana" pitchFamily="34" charset="0"/>
              </a:rPr>
              <a:t>Produtor</a:t>
            </a:r>
            <a:r>
              <a:rPr lang="en-US" sz="2000" dirty="0">
                <a:latin typeface="Verdana" pitchFamily="34" charset="0"/>
              </a:rPr>
              <a:t> Rural</a:t>
            </a:r>
            <a:endParaRPr lang="pt-BR" sz="2000" dirty="0">
              <a:latin typeface="Verdana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190281"/>
            <a:ext cx="28500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solidFill>
                  <a:schemeClr val="bg1"/>
                </a:solidFill>
                <a:latin typeface="Arial Black" pitchFamily="34" charset="0"/>
              </a:rPr>
              <a:t>AgroBrasil</a:t>
            </a:r>
            <a:endParaRPr lang="pt-BR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/>
          <p:cNvSpPr txBox="1"/>
          <p:nvPr/>
        </p:nvSpPr>
        <p:spPr>
          <a:xfrm>
            <a:off x="0" y="836712"/>
            <a:ext cx="3921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Área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Atuação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atual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safra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260648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AgroBrasil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pic>
        <p:nvPicPr>
          <p:cNvPr id="6" name="Imagem 5" descr="brasil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3" y="1036767"/>
            <a:ext cx="5272800" cy="527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95536" y="1844824"/>
            <a:ext cx="20152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Rio Grande do Sul</a:t>
            </a:r>
          </a:p>
          <a:p>
            <a:r>
              <a:rPr lang="pt-BR" dirty="0"/>
              <a:t>Santa Catarina</a:t>
            </a:r>
          </a:p>
          <a:p>
            <a:r>
              <a:rPr lang="pt-BR" dirty="0"/>
              <a:t>São Paulo</a:t>
            </a:r>
          </a:p>
          <a:p>
            <a:r>
              <a:rPr lang="pt-BR" dirty="0"/>
              <a:t>Minas Gerais</a:t>
            </a:r>
          </a:p>
          <a:p>
            <a:r>
              <a:rPr lang="pt-BR" dirty="0"/>
              <a:t>Paraná</a:t>
            </a:r>
          </a:p>
          <a:p>
            <a:r>
              <a:rPr lang="pt-BR" dirty="0"/>
              <a:t>Bahia</a:t>
            </a:r>
          </a:p>
          <a:p>
            <a:r>
              <a:rPr lang="pt-BR" dirty="0"/>
              <a:t>Piauí</a:t>
            </a:r>
          </a:p>
          <a:p>
            <a:r>
              <a:rPr lang="pt-BR" dirty="0"/>
              <a:t>Tocantins</a:t>
            </a:r>
          </a:p>
          <a:p>
            <a:r>
              <a:rPr lang="pt-BR" dirty="0"/>
              <a:t>Goiás</a:t>
            </a:r>
          </a:p>
          <a:p>
            <a:r>
              <a:rPr lang="pt-BR" dirty="0"/>
              <a:t>Mato Grosso do Sul</a:t>
            </a:r>
          </a:p>
          <a:p>
            <a:r>
              <a:rPr lang="pt-BR" dirty="0"/>
              <a:t>Mato grosso</a:t>
            </a:r>
          </a:p>
        </p:txBody>
      </p:sp>
      <p:sp>
        <p:nvSpPr>
          <p:cNvPr id="9" name="Elipse 8"/>
          <p:cNvSpPr/>
          <p:nvPr/>
        </p:nvSpPr>
        <p:spPr>
          <a:xfrm>
            <a:off x="6948264" y="4797152"/>
            <a:ext cx="72008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444208" y="5013176"/>
            <a:ext cx="72008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6660232" y="5445224"/>
            <a:ext cx="72008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300192" y="5589240"/>
            <a:ext cx="72008" cy="72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7452320" y="5589240"/>
            <a:ext cx="144016" cy="1356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372200" y="4869160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6084168" y="5733256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084168" y="5517232"/>
            <a:ext cx="72008" cy="720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452320" y="5877272"/>
            <a:ext cx="135632" cy="1356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79" y="228885"/>
            <a:ext cx="2152950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1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1520" y="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FÓRUM NACIONAL “ O FUTURO DO SEGURO RURAL “ </a:t>
            </a:r>
            <a:endParaRPr lang="pt-BR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36386" y="533277"/>
            <a:ext cx="619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FAEP em parceria com a CNA, FenSeg e Sistema Ocepar 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4860032" y="5208031"/>
            <a:ext cx="3955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dirty="0" err="1">
                <a:solidFill>
                  <a:schemeClr val="bg1"/>
                </a:solidFill>
                <a:highlight>
                  <a:srgbClr val="000000"/>
                </a:highlight>
              </a:rPr>
              <a:t>Engº</a:t>
            </a:r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t-BR" dirty="0" err="1">
                <a:solidFill>
                  <a:schemeClr val="bg1"/>
                </a:solidFill>
                <a:highlight>
                  <a:srgbClr val="000000"/>
                </a:highlight>
              </a:rPr>
              <a:t>Agrº</a:t>
            </a:r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 Delso Vaccari</a:t>
            </a:r>
          </a:p>
          <a:p>
            <a:pPr algn="r"/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(49) 9119-2021</a:t>
            </a:r>
          </a:p>
          <a:p>
            <a:pPr algn="r"/>
            <a:r>
              <a:rPr lang="pt-BR" dirty="0">
                <a:solidFill>
                  <a:schemeClr val="bg1"/>
                </a:solidFill>
                <a:highlight>
                  <a:srgbClr val="000000"/>
                </a:highlight>
              </a:rPr>
              <a:t>delso.vaccari@agrobrasilseguros.com.br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424386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Obrigado,</a:t>
            </a:r>
          </a:p>
        </p:txBody>
      </p:sp>
    </p:spTree>
    <p:extLst>
      <p:ext uri="{BB962C8B-B14F-4D97-AF65-F5344CB8AC3E}">
        <p14:creationId xmlns:p14="http://schemas.microsoft.com/office/powerpoint/2010/main" val="42478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116632"/>
            <a:ext cx="2629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AgroBrasil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596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Verdana" pitchFamily="34" charset="0"/>
              </a:rPr>
              <a:t> </a:t>
            </a:r>
            <a:r>
              <a:rPr lang="pt-BR" dirty="0">
                <a:latin typeface="Verdana" pitchFamily="34" charset="0"/>
              </a:rPr>
              <a:t>Pesquisa e Desenvolvimento de Produtos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>
                <a:latin typeface="Verdana" pitchFamily="34" charset="0"/>
              </a:rPr>
              <a:t> Suporte à Comercialização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>
                <a:latin typeface="Verdana" pitchFamily="34" charset="0"/>
              </a:rPr>
              <a:t> Tecnologia da Informação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>
                <a:latin typeface="Verdana" pitchFamily="34" charset="0"/>
              </a:rPr>
              <a:t> Treinamento e suporte para regulação de </a:t>
            </a:r>
            <a:r>
              <a:rPr lang="pt-BR" dirty="0" smtClean="0">
                <a:latin typeface="Verdana" pitchFamily="34" charset="0"/>
              </a:rPr>
              <a:t>sinistro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>
                <a:latin typeface="Verdana" pitchFamily="34" charset="0"/>
              </a:rPr>
              <a:t> </a:t>
            </a:r>
            <a:r>
              <a:rPr lang="pt-BR" dirty="0" smtClean="0">
                <a:latin typeface="Verdana" pitchFamily="34" charset="0"/>
              </a:rPr>
              <a:t>Analise de Risco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>
                <a:latin typeface="Verdana" pitchFamily="34" charset="0"/>
              </a:rPr>
              <a:t> </a:t>
            </a:r>
            <a:r>
              <a:rPr lang="pt-BR" dirty="0" smtClean="0">
                <a:latin typeface="Verdana" pitchFamily="34" charset="0"/>
              </a:rPr>
              <a:t>Auditoria</a:t>
            </a:r>
            <a:endParaRPr lang="pt-BR" dirty="0">
              <a:latin typeface="Verdana" pitchFamily="34" charset="0"/>
            </a:endParaRPr>
          </a:p>
        </p:txBody>
      </p:sp>
      <p:sp>
        <p:nvSpPr>
          <p:cNvPr id="5" name="CaixaDeTexto 19"/>
          <p:cNvSpPr txBox="1"/>
          <p:nvPr/>
        </p:nvSpPr>
        <p:spPr>
          <a:xfrm>
            <a:off x="142844" y="843556"/>
            <a:ext cx="407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Principais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Serviços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Operadora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1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1612900"/>
            <a:ext cx="5838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i="0" dirty="0">
                <a:solidFill>
                  <a:srgbClr val="006600"/>
                </a:solidFill>
                <a:latin typeface="Verdana" pitchFamily="34" charset="0"/>
              </a:rPr>
              <a:t>•</a:t>
            </a:r>
            <a:r>
              <a:rPr lang="pt-BR" b="1" i="0" dirty="0">
                <a:solidFill>
                  <a:srgbClr val="006600"/>
                </a:solidFill>
                <a:latin typeface="Verdana" pitchFamily="34" charset="0"/>
              </a:rPr>
              <a:t> Características:</a:t>
            </a:r>
            <a:endParaRPr lang="pt-BR" sz="2000" b="1" i="0" dirty="0">
              <a:solidFill>
                <a:srgbClr val="006600"/>
              </a:solidFill>
              <a:latin typeface="Verdan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31977" y="4120516"/>
            <a:ext cx="8447087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pt-BR" sz="2200" i="0" dirty="0">
                <a:latin typeface="Verdana" pitchFamily="34" charset="0"/>
              </a:rPr>
              <a:t>– </a:t>
            </a:r>
            <a:r>
              <a:rPr lang="pt-BR" sz="2200" b="1" i="0" dirty="0">
                <a:latin typeface="Verdana" pitchFamily="34" charset="0"/>
              </a:rPr>
              <a:t>Rendimento</a:t>
            </a:r>
            <a:r>
              <a:rPr lang="pt-BR" sz="2200" i="0" dirty="0">
                <a:latin typeface="Verdana" pitchFamily="34" charset="0"/>
              </a:rPr>
              <a:t> = mede o rendimento, como quantidade de quilos colhidos, ex.: multirisco em  soja.</a:t>
            </a:r>
            <a:endParaRPr lang="pt-BR" sz="2200" b="1" i="0" dirty="0">
              <a:latin typeface="Verdan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0363" y="5422900"/>
            <a:ext cx="84343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>
              <a:latin typeface="Verdana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95536" y="2793693"/>
            <a:ext cx="7448550" cy="11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pt-BR" sz="2200" i="0" dirty="0">
                <a:latin typeface="Verdana" pitchFamily="34" charset="0"/>
              </a:rPr>
              <a:t>– </a:t>
            </a:r>
            <a:r>
              <a:rPr lang="pt-BR" sz="2200" b="1" i="0" dirty="0">
                <a:latin typeface="Verdana" pitchFamily="34" charset="0"/>
              </a:rPr>
              <a:t>Dano</a:t>
            </a:r>
            <a:r>
              <a:rPr lang="pt-BR" sz="2200" i="0" dirty="0">
                <a:latin typeface="Verdana" pitchFamily="34" charset="0"/>
              </a:rPr>
              <a:t> = mede o dano em percentual de perda,         são produtos de riscos nomeados, ex.: granizo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536" y="3356992"/>
            <a:ext cx="8251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AgroBrasil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  <p:sp>
        <p:nvSpPr>
          <p:cNvPr id="11" name="CaixaDeTexto 19"/>
          <p:cNvSpPr txBox="1"/>
          <p:nvPr/>
        </p:nvSpPr>
        <p:spPr>
          <a:xfrm>
            <a:off x="0" y="836712"/>
            <a:ext cx="222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Seguro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Agrícola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709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AutoShape 6" descr="selo-16-safra-mail"/>
          <p:cNvSpPr>
            <a:spLocks noChangeAspect="1" noChangeArrowheads="1"/>
          </p:cNvSpPr>
          <p:nvPr/>
        </p:nvSpPr>
        <p:spPr bwMode="auto">
          <a:xfrm>
            <a:off x="49213" y="-84138"/>
            <a:ext cx="117157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i="1">
              <a:solidFill>
                <a:srgbClr val="000000"/>
              </a:solidFill>
            </a:endParaRPr>
          </a:p>
        </p:txBody>
      </p:sp>
      <p:pic>
        <p:nvPicPr>
          <p:cNvPr id="11266" name="Picture 2" descr="http://www.portaldoagronegocio.com.br/img/noticias/noticia136178/637x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" y="9759"/>
            <a:ext cx="9144001" cy="68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246" y="5765625"/>
            <a:ext cx="647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  <a:latin typeface="Verdana" pitchFamily="34" charset="0"/>
              </a:rPr>
              <a:t>FRUTAS </a:t>
            </a:r>
            <a:r>
              <a:rPr lang="pt-BR" sz="3600" b="1" dirty="0" smtClean="0">
                <a:solidFill>
                  <a:srgbClr val="FFFF00"/>
                </a:solidFill>
                <a:latin typeface="Verdana" pitchFamily="34" charset="0"/>
              </a:rPr>
              <a:t>E HORTALIÇAS</a:t>
            </a:r>
            <a:endParaRPr lang="pt-BR" sz="36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43608" y="260648"/>
            <a:ext cx="521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SEGURO AGRICOLA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07950" y="5430838"/>
            <a:ext cx="8964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 smtClean="0">
                <a:solidFill>
                  <a:srgbClr val="FFFF00"/>
                </a:solidFill>
                <a:latin typeface="Verdana" pitchFamily="34" charset="0"/>
              </a:rPr>
              <a:t>MAÇÃ</a:t>
            </a:r>
            <a:endParaRPr lang="pt-BR" sz="4800" b="1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107950" y="4306888"/>
            <a:ext cx="38443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Seguro Agrícola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>
                <a:solidFill>
                  <a:srgbClr val="FFFFFF"/>
                </a:solidFill>
                <a:latin typeface="Verdana" pitchFamily="34" charset="0"/>
              </a:rPr>
              <a:t>GRANIZO</a:t>
            </a:r>
          </a:p>
        </p:txBody>
      </p:sp>
      <p:sp>
        <p:nvSpPr>
          <p:cNvPr id="4102" name="AutoShape 6" descr="selo-16-safra-mail"/>
          <p:cNvSpPr>
            <a:spLocks noChangeAspect="1" noChangeArrowheads="1"/>
          </p:cNvSpPr>
          <p:nvPr/>
        </p:nvSpPr>
        <p:spPr bwMode="auto">
          <a:xfrm>
            <a:off x="49213" y="-84138"/>
            <a:ext cx="117157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26739" y="3976070"/>
            <a:ext cx="82089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r>
              <a:rPr lang="pt-BR" sz="2200" i="0" dirty="0">
                <a:latin typeface="Verdana" pitchFamily="34" charset="0"/>
              </a:rPr>
              <a:t> </a:t>
            </a:r>
            <a:r>
              <a:rPr lang="pt-BR" sz="2400" i="0" dirty="0">
                <a:latin typeface="Verdana" pitchFamily="34" charset="0"/>
              </a:rPr>
              <a:t>Inicia</a:t>
            </a:r>
            <a:r>
              <a:rPr lang="pt-BR" sz="2200" i="0" dirty="0">
                <a:latin typeface="Verdana" pitchFamily="34" charset="0"/>
              </a:rPr>
              <a:t> na </a:t>
            </a:r>
            <a:r>
              <a:rPr lang="pt-BR" sz="2400" i="0" dirty="0">
                <a:latin typeface="Verdana" pitchFamily="34" charset="0"/>
              </a:rPr>
              <a:t>frutificação</a:t>
            </a:r>
            <a:r>
              <a:rPr lang="pt-BR" sz="2200" i="0" dirty="0">
                <a:latin typeface="Verdana" pitchFamily="34" charset="0"/>
              </a:rPr>
              <a:t> (3 mm) encerra com a colheita</a:t>
            </a:r>
            <a:endParaRPr lang="pt-BR" sz="2200" b="1" i="0" dirty="0">
              <a:latin typeface="Verdan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60363" y="5422900"/>
            <a:ext cx="84343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>
              <a:latin typeface="Verdana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60363" y="3387998"/>
            <a:ext cx="7448550" cy="119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>
              <a:latin typeface="Verdana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95536" y="3356992"/>
            <a:ext cx="8251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360362" y="1894131"/>
            <a:ext cx="8604125" cy="17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pt-BR" altLang="pt-BR" sz="2400" dirty="0">
                <a:latin typeface="Verdana" panose="020B0604030504040204" pitchFamily="34" charset="0"/>
              </a:rPr>
              <a:t>Cobertura da perda de qualidade dos frutos</a:t>
            </a:r>
          </a:p>
          <a:p>
            <a:pPr algn="ctr">
              <a:lnSpc>
                <a:spcPct val="200000"/>
              </a:lnSpc>
            </a:pPr>
            <a:r>
              <a:rPr lang="pt-BR" altLang="pt-BR" sz="2400" dirty="0">
                <a:latin typeface="Verdana" panose="020B0604030504040204" pitchFamily="34" charset="0"/>
              </a:rPr>
              <a:t>causada pelo </a:t>
            </a:r>
            <a:r>
              <a:rPr lang="pt-BR" altLang="pt-BR" sz="2400" b="1" dirty="0">
                <a:latin typeface="Verdana" panose="020B0604030504040204" pitchFamily="34" charset="0"/>
              </a:rPr>
              <a:t>granizo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Symbol" pitchFamily="18" charset="2"/>
              <a:buNone/>
            </a:pPr>
            <a:endParaRPr lang="pt-BR" sz="2200" i="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872118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Verdana" pitchFamily="34" charset="0"/>
              </a:rPr>
              <a:t>Maçãs </a:t>
            </a:r>
            <a:endParaRPr lang="pt-BR" sz="2400" dirty="0">
              <a:latin typeface="Verdana" pitchFamily="34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181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0" y="1556792"/>
            <a:ext cx="3939580" cy="3970318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produtor define (I.S.):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Área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Produtividade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Preço</a:t>
            </a:r>
          </a:p>
          <a:p>
            <a:pPr eaLnBrk="0" hangingPunct="0">
              <a:lnSpc>
                <a:spcPct val="200000"/>
              </a:lnSpc>
              <a:buFontTx/>
              <a:buChar char="•"/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39580" y="1556792"/>
            <a:ext cx="4979243" cy="2739211"/>
          </a:xfrm>
          <a:prstGeom prst="rect">
            <a:avLst/>
          </a:prstGeom>
          <a:noFill/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200000"/>
              </a:lnSpc>
            </a:pPr>
            <a:r>
              <a:rPr lang="pt-BR" sz="16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 = IMPORTÂNCIA SEGURADA</a:t>
            </a:r>
          </a:p>
          <a:p>
            <a:pPr eaLnBrk="0" hangingPunct="0">
              <a:lnSpc>
                <a:spcPct val="200000"/>
              </a:lnSpc>
            </a:pPr>
            <a:r>
              <a:rPr lang="pt-BR" sz="16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I.S.= ÁREA x PRODUTIVIDADE x PREÇO</a:t>
            </a:r>
          </a:p>
          <a:p>
            <a:pPr eaLnBrk="0" hangingPunct="0">
              <a:lnSpc>
                <a:spcPct val="200000"/>
              </a:lnSpc>
            </a:pPr>
            <a:r>
              <a:rPr lang="pt-BR" sz="16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</a:t>
            </a: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= 2 ha x 40 </a:t>
            </a:r>
            <a:r>
              <a:rPr lang="pt-BR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</a:t>
            </a: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/ha x R$ 800,00/</a:t>
            </a:r>
            <a:r>
              <a:rPr lang="pt-BR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ton</a:t>
            </a: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hangingPunct="0">
              <a:lnSpc>
                <a:spcPct val="200000"/>
              </a:lnSpc>
            </a:pPr>
            <a:r>
              <a:rPr lang="pt-BR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I.S. =  R$ 64.000,00</a:t>
            </a:r>
          </a:p>
          <a:p>
            <a:pPr algn="r" eaLnBrk="0" hangingPunct="0">
              <a:lnSpc>
                <a:spcPct val="200000"/>
              </a:lnSpc>
            </a:pPr>
            <a:endParaRPr lang="pt-BR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59668" y="5514038"/>
            <a:ext cx="875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pt-BR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OBS.: separar talhões, variedades e níveis de produção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59" y="6467358"/>
            <a:ext cx="360040" cy="335027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4943" y="923533"/>
            <a:ext cx="29527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pt-BR" b="1" i="0" dirty="0">
                <a:latin typeface="Calibri" panose="020F0502020204030204" pitchFamily="34" charset="0"/>
                <a:cs typeface="Calibri" panose="020F0502020204030204" pitchFamily="34" charset="0"/>
              </a:rPr>
              <a:t>MONTAGEM DO SEGURO</a:t>
            </a: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0" y="188640"/>
            <a:ext cx="7416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Seguro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Frutas</a:t>
            </a:r>
            <a:endParaRPr lang="pt-BR" sz="3600" dirty="0">
              <a:solidFill>
                <a:schemeClr val="bg1"/>
              </a:solidFill>
              <a:latin typeface="Aldine721 B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ersonalizar design">
  <a:themeElements>
    <a:clrScheme name="Personalizar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r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sign padrão">
  <a:themeElements>
    <a:clrScheme name="2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680</Words>
  <Application>Microsoft Office PowerPoint</Application>
  <PresentationFormat>Apresentação na tela (4:3)</PresentationFormat>
  <Paragraphs>280</Paragraphs>
  <Slides>30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7</vt:i4>
      </vt:variant>
      <vt:variant>
        <vt:lpstr>Títulos de slides</vt:lpstr>
      </vt:variant>
      <vt:variant>
        <vt:i4>30</vt:i4>
      </vt:variant>
    </vt:vector>
  </HeadingPairs>
  <TitlesOfParts>
    <vt:vector size="45" baseType="lpstr">
      <vt:lpstr>Aldine721 BT</vt:lpstr>
      <vt:lpstr>Arial</vt:lpstr>
      <vt:lpstr>Arial Black</vt:lpstr>
      <vt:lpstr>Calibri</vt:lpstr>
      <vt:lpstr>Symbol</vt:lpstr>
      <vt:lpstr>Times New Roman</vt:lpstr>
      <vt:lpstr>Verdana</vt:lpstr>
      <vt:lpstr>Wingdings</vt:lpstr>
      <vt:lpstr>Tema do Office</vt:lpstr>
      <vt:lpstr>Personalizar design</vt:lpstr>
      <vt:lpstr>1_Personalizar design</vt:lpstr>
      <vt:lpstr>1_Design padrão</vt:lpstr>
      <vt:lpstr>2_Personalizar design</vt:lpstr>
      <vt:lpstr>2_Design padrão</vt:lpstr>
      <vt:lpstr>3_Design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AGROBRASIL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marcio.pereira</dc:creator>
  <cp:lastModifiedBy>Delso Vaccari</cp:lastModifiedBy>
  <cp:revision>271</cp:revision>
  <dcterms:created xsi:type="dcterms:W3CDTF">2010-09-14T17:35:10Z</dcterms:created>
  <dcterms:modified xsi:type="dcterms:W3CDTF">2016-08-08T10:16:41Z</dcterms:modified>
</cp:coreProperties>
</file>